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5" r:id="rId2"/>
    <p:sldId id="257" r:id="rId3"/>
    <p:sldId id="261" r:id="rId4"/>
    <p:sldId id="259" r:id="rId5"/>
    <p:sldId id="269" r:id="rId6"/>
    <p:sldId id="295" r:id="rId7"/>
    <p:sldId id="292" r:id="rId8"/>
    <p:sldId id="294" r:id="rId9"/>
    <p:sldId id="275" r:id="rId10"/>
    <p:sldId id="296" r:id="rId11"/>
    <p:sldId id="277" r:id="rId12"/>
    <p:sldId id="278" r:id="rId13"/>
    <p:sldId id="279" r:id="rId14"/>
    <p:sldId id="280" r:id="rId15"/>
    <p:sldId id="281" r:id="rId16"/>
    <p:sldId id="282" r:id="rId17"/>
    <p:sldId id="297" r:id="rId18"/>
    <p:sldId id="284" r:id="rId19"/>
    <p:sldId id="285" r:id="rId20"/>
    <p:sldId id="286" r:id="rId21"/>
    <p:sldId id="298" r:id="rId22"/>
    <p:sldId id="288" r:id="rId23"/>
    <p:sldId id="289" r:id="rId24"/>
    <p:sldId id="291" r:id="rId25"/>
    <p:sldId id="299" r:id="rId26"/>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8DF"/>
    <a:srgbClr val="19397D"/>
    <a:srgbClr val="395A82"/>
    <a:srgbClr val="2E7FC6"/>
    <a:srgbClr val="5A96CE"/>
    <a:srgbClr val="0C6DDF"/>
    <a:srgbClr val="317A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516" y="-1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AB6EAB5B-3967-4707-99FE-0EA464C8E5AA}" type="datetime1">
              <a:rPr lang="en-US" altLang="en-US"/>
              <a:pPr>
                <a:defRPr/>
              </a:pPr>
              <a:t>1/20/2015</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111" charset="0"/>
              </a:defRPr>
            </a:lvl1pPr>
          </a:lstStyle>
          <a:p>
            <a:pPr>
              <a:defRPr/>
            </a:pPr>
            <a:fld id="{0B93AE5C-583E-4F9F-A08D-C6794BAE17F5}" type="slidenum">
              <a:rPr lang="en-US" altLang="en-US"/>
              <a:pPr>
                <a:defRPr/>
              </a:pPr>
              <a:t>‹#›</a:t>
            </a:fld>
            <a:endParaRPr lang="en-US" altLang="en-US"/>
          </a:p>
        </p:txBody>
      </p:sp>
    </p:spTree>
    <p:extLst>
      <p:ext uri="{BB962C8B-B14F-4D97-AF65-F5344CB8AC3E}">
        <p14:creationId xmlns:p14="http://schemas.microsoft.com/office/powerpoint/2010/main" val="222556588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CABECCA9-C583-434A-9448-AA5DB82DEE9C}"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FD654838-BD35-4D62-9B0C-2C64F615B68C}" type="slidenum">
              <a:rPr lang="en-US" altLang="en-US" smtClean="0"/>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96F89CC6-7A6F-444E-98CE-9C8BDA466C97}"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2001AEB9-553D-4695-905D-123227F51686}" type="slidenum">
              <a:rPr lang="en-US" smtClean="0"/>
              <a:pPr/>
              <a:t>13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7788" y="8685213"/>
            <a:ext cx="2970212" cy="458787"/>
          </a:xfrm>
          <a:prstGeom prst="rect">
            <a:avLst/>
          </a:prstGeom>
          <a:noFill/>
          <a:ln w="9525">
            <a:noFill/>
            <a:miter lim="800000"/>
            <a:headEnd/>
            <a:tailEnd/>
          </a:ln>
        </p:spPr>
        <p:txBody>
          <a:bodyPr lIns="89719" tIns="44859" rIns="89719" bIns="44859" anchor="b"/>
          <a:lstStyle/>
          <a:p>
            <a:pPr algn="r" eaLnBrk="1" hangingPunct="1"/>
            <a:fld id="{19CF8F49-C12E-46BC-A27E-0D286485E5AA}" type="slidenum">
              <a:rPr lang="en-US" sz="1100" u="sng">
                <a:latin typeface="Times New Roman" pitchFamily="18" charset="0"/>
              </a:rPr>
              <a:pPr algn="r" eaLnBrk="1" hangingPunct="1"/>
              <a:t>15</a:t>
            </a:fld>
            <a:endParaRPr lang="en-US" sz="1100" u="sng">
              <a:latin typeface="Times New Roman" pitchFamily="18" charset="0"/>
            </a:endParaRPr>
          </a:p>
        </p:txBody>
      </p:sp>
      <p:sp>
        <p:nvSpPr>
          <p:cNvPr id="34819" name="Rectangle 2"/>
          <p:cNvSpPr>
            <a:spLocks noGrp="1" noRot="1" noChangeAspect="1" noChangeArrowheads="1" noTextEdit="1"/>
          </p:cNvSpPr>
          <p:nvPr>
            <p:ph type="sldImg"/>
          </p:nvPr>
        </p:nvSpPr>
        <p:spPr bwMode="auto">
          <a:xfrm>
            <a:off x="387350" y="684213"/>
            <a:ext cx="6100763" cy="3432175"/>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lIns="91140" tIns="45568" rIns="91140" bIns="45568"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DB291C34-B781-4E50-9F12-F40652C7CB55}" type="slidenum">
              <a:rPr lang="en-US" sz="1100" smtClean="0">
                <a:solidFill>
                  <a:srgbClr val="000000"/>
                </a:solidFill>
                <a:latin typeface="Times New Roman" pitchFamily="18" charset="0"/>
              </a:rPr>
              <a:pPr/>
              <a:t>16</a:t>
            </a:fld>
            <a:endParaRPr lang="en-US" sz="11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bwMode="auto">
          <a:xfrm>
            <a:off x="387350" y="684213"/>
            <a:ext cx="6100763" cy="3432175"/>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lIns="91140" tIns="45568" rIns="91140" bIns="45568"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21A9BE-0153-44D7-A53A-209758A96590}" type="datetime1">
              <a:rPr lang="en-US" altLang="en-US"/>
              <a:pPr>
                <a:defRPr/>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97395B-C4CB-4FAE-A712-FE3D549AA76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20095D-8479-47C1-B303-171E3DAB18D8}" type="datetime1">
              <a:rPr lang="en-US" altLang="en-US"/>
              <a:pPr>
                <a:defRPr/>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8BBE1D-E823-4E8D-924F-C9D6184B2B5E}"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609DA2-564D-4401-ACD9-35C2ECB2B023}" type="datetime1">
              <a:rPr lang="en-US" altLang="en-US"/>
              <a:pPr>
                <a:defRPr/>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930D8-86DB-44FC-A0A7-E34E46D0E563}"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81163" y="139304"/>
            <a:ext cx="7239000" cy="5715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935831"/>
            <a:ext cx="8305800" cy="3543300"/>
          </a:xfrm>
        </p:spPr>
        <p:txBody>
          <a:bodyPr/>
          <a:lstStyle/>
          <a:p>
            <a:pPr lvl="0"/>
            <a:endParaRPr lang="en-US" noProof="0"/>
          </a:p>
        </p:txBody>
      </p:sp>
      <p:sp>
        <p:nvSpPr>
          <p:cNvPr id="4" name="Rectangle 14"/>
          <p:cNvSpPr>
            <a:spLocks noGrp="1" noChangeArrowheads="1"/>
          </p:cNvSpPr>
          <p:nvPr>
            <p:ph type="ftr" sz="quarter" idx="10"/>
          </p:nvPr>
        </p:nvSpPr>
        <p:spPr>
          <a:xfrm>
            <a:off x="4343400" y="4748213"/>
            <a:ext cx="4648200" cy="288925"/>
          </a:xfrm>
        </p:spPr>
        <p:txBody>
          <a:bodyPr/>
          <a:lstStyle>
            <a:lvl1pPr>
              <a:defRPr/>
            </a:lvl1pPr>
          </a:lstStyle>
          <a:p>
            <a:pPr>
              <a:defRPr/>
            </a:pPr>
            <a:r>
              <a:rPr lang="en-US"/>
              <a:t>Office of the Chief Economist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2"/>
          </p:nvPr>
        </p:nvSpPr>
        <p:spPr>
          <a:xfrm>
            <a:off x="457200" y="875397"/>
            <a:ext cx="8229600" cy="38343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8"/>
          <p:cNvSpPr>
            <a:spLocks noGrp="1"/>
          </p:cNvSpPr>
          <p:nvPr>
            <p:ph type="ftr" sz="quarter" idx="13"/>
          </p:nvPr>
        </p:nvSpPr>
        <p:spPr/>
        <p:txBody>
          <a:bodyPr/>
          <a:lstStyle>
            <a:lvl1pPr>
              <a:defRPr dirty="0"/>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D5BB2B-8D94-4A6B-A637-EA8806B47711}" type="datetime1">
              <a:rPr lang="en-US" altLang="en-US"/>
              <a:pPr>
                <a:defRPr/>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97FCE1-7D93-4423-AFC6-219A2607FEC8}"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CC88F6-F7B2-4947-958B-127737DCFFC0}" type="datetime1">
              <a:rPr lang="en-US" altLang="en-US"/>
              <a:pPr>
                <a:defRPr/>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66BF6D-689A-405F-A7C4-AF5AAF80C3BE}"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D751C3-431D-4694-B5EB-968409D4906F}" type="datetime1">
              <a:rPr lang="en-US" altLang="en-US"/>
              <a:pPr>
                <a:defRPr/>
              </a:pPr>
              <a:t>1/20/2015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D092AE-1492-4795-A69C-FB3D233B6A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855DE1-6889-4191-A1E2-01C7F2E1E530}" type="datetime1">
              <a:rPr lang="en-US" altLang="en-US"/>
              <a:pPr>
                <a:defRPr/>
              </a:pPr>
              <a:t>1/20/2015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6139B8-CBAB-44DC-844B-BA78719BCCD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4DB4FB-B674-47E9-A24B-B6CA75748FC2}" type="datetime1">
              <a:rPr lang="en-US" altLang="en-US"/>
              <a:pPr>
                <a:defRPr/>
              </a:pPr>
              <a:t>1/20/2015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59BBD1-66D1-401F-B270-D9056B20D12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51263B-0F45-46EE-B59E-659441D9F1D6}" type="datetime1">
              <a:rPr lang="en-US" altLang="en-US"/>
              <a:pPr>
                <a:defRPr/>
              </a:pPr>
              <a:t>1/20/2015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D57566-0980-4499-9A7D-36EFAE225D6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FF425D-6522-47A9-A2FA-9CF91B209324}" type="datetime1">
              <a:rPr lang="en-US" altLang="en-US"/>
              <a:pPr>
                <a:defRPr/>
              </a:pPr>
              <a:t>1/20/2015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1E3988-2BFD-426D-B1E6-587A14EB0AF7}"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623710-6F96-4996-903F-0DB55AC48AC4}" type="datetime1">
              <a:rPr lang="en-US" altLang="en-US"/>
              <a:pPr>
                <a:defRPr/>
              </a:pPr>
              <a:t>1/20/2015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F0B854-3982-4078-8A58-C0730518076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nnerpage.jpg"/>
          <p:cNvPicPr>
            <a:picLocks noChangeAspect="1"/>
          </p:cNvPicPr>
          <p:nvPr userDrawn="1"/>
        </p:nvPicPr>
        <p:blipFill>
          <a:blip r:embed="rId15"/>
          <a:srcRect/>
          <a:stretch>
            <a:fillRect/>
          </a:stretch>
        </p:blipFill>
        <p:spPr bwMode="auto">
          <a:xfrm>
            <a:off x="0" y="0"/>
            <a:ext cx="9144000" cy="5143500"/>
          </a:xfrm>
          <a:prstGeom prst="rect">
            <a:avLst/>
          </a:prstGeom>
          <a:noFill/>
          <a:ln w="9525">
            <a:noFill/>
            <a:miter lim="800000"/>
            <a:headEnd/>
            <a:tailEnd/>
          </a:ln>
        </p:spPr>
      </p:pic>
      <p:sp>
        <p:nvSpPr>
          <p:cNvPr id="1027" name="Title Placeholder 1"/>
          <p:cNvSpPr>
            <a:spLocks noGrp="1"/>
          </p:cNvSpPr>
          <p:nvPr>
            <p:ph type="title"/>
          </p:nvPr>
        </p:nvSpPr>
        <p:spPr bwMode="auto">
          <a:xfrm>
            <a:off x="519113" y="61753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This is the title</a:t>
            </a:r>
          </a:p>
        </p:txBody>
      </p:sp>
      <p:sp>
        <p:nvSpPr>
          <p:cNvPr id="1028" name="Text Placeholder 2"/>
          <p:cNvSpPr>
            <a:spLocks noGrp="1"/>
          </p:cNvSpPr>
          <p:nvPr>
            <p:ph type="body" idx="1"/>
          </p:nvPr>
        </p:nvSpPr>
        <p:spPr bwMode="auto">
          <a:xfrm>
            <a:off x="519113" y="161290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This is body copy. Maecenas faucibus mollis interdum. Vivamus sagittis lacus vel augue laoreet rutrum faucibus dolor auctor.</a:t>
            </a:r>
          </a:p>
          <a:p>
            <a:pPr lvl="2"/>
            <a:r>
              <a:rPr lang="en-US" altLang="en-US" smtClean="0"/>
              <a:t>Bullet text</a:t>
            </a:r>
          </a:p>
          <a:p>
            <a:pPr lvl="2"/>
            <a:r>
              <a:rPr lang="en-US" altLang="en-US" smtClean="0"/>
              <a:t>Bullet text</a:t>
            </a:r>
          </a:p>
          <a:p>
            <a:pPr lvl="2"/>
            <a:r>
              <a:rPr lang="en-US" altLang="en-US" smtClean="0"/>
              <a:t>Bullet text</a:t>
            </a:r>
          </a:p>
          <a:p>
            <a:pPr lvl="2"/>
            <a:r>
              <a:rPr lang="en-US" altLang="en-US" smtClean="0"/>
              <a:t>Bullet text</a:t>
            </a:r>
          </a:p>
          <a:p>
            <a:pPr lvl="2"/>
            <a:r>
              <a:rPr lang="en-US" altLang="en-US" smtClean="0"/>
              <a:t>Bullet text</a:t>
            </a:r>
          </a:p>
          <a:p>
            <a:pPr lvl="2"/>
            <a:endParaRPr lang="en-US" altLang="en-US" smtClean="0"/>
          </a:p>
          <a:p>
            <a:pPr lvl="2"/>
            <a:endParaRPr lang="en-US" altLang="en-US"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0A6B4206-8221-4457-9AD6-B8A151B5F278}" type="datetime1">
              <a:rPr lang="en-US" altLang="en-US"/>
              <a:pPr>
                <a:defRPr/>
              </a:pPr>
              <a:t>1/20/2015</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11" charset="0"/>
              </a:defRPr>
            </a:lvl1pPr>
          </a:lstStyle>
          <a:p>
            <a:pPr>
              <a:defRPr/>
            </a:pPr>
            <a:fld id="{3BBE08FB-6074-4708-8A5E-E0E50ACDD1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457200" rtl="0" eaLnBrk="0" fontAlgn="base" hangingPunct="0">
        <a:spcBef>
          <a:spcPct val="0"/>
        </a:spcBef>
        <a:spcAft>
          <a:spcPct val="0"/>
        </a:spcAft>
        <a:defRPr sz="3200" kern="1200">
          <a:solidFill>
            <a:srgbClr val="0D3D7E"/>
          </a:solidFill>
          <a:latin typeface="Arial"/>
          <a:ea typeface="ＭＳ Ｐゴシック" pitchFamily="-111" charset="-128"/>
          <a:cs typeface="Arial"/>
        </a:defRPr>
      </a:lvl1pPr>
      <a:lvl2pPr algn="l" defTabSz="457200" rtl="0" eaLnBrk="0" fontAlgn="base" hangingPunct="0">
        <a:spcBef>
          <a:spcPct val="0"/>
        </a:spcBef>
        <a:spcAft>
          <a:spcPct val="0"/>
        </a:spcAft>
        <a:defRPr sz="3200">
          <a:solidFill>
            <a:srgbClr val="0D3D7E"/>
          </a:solidFill>
          <a:latin typeface="Arial" pitchFamily="-111" charset="0"/>
          <a:ea typeface="ＭＳ Ｐゴシック" pitchFamily="-111" charset="-128"/>
          <a:cs typeface="Arial" panose="020B0604020202020204" pitchFamily="34" charset="0"/>
        </a:defRPr>
      </a:lvl2pPr>
      <a:lvl3pPr algn="l" defTabSz="457200" rtl="0" eaLnBrk="0" fontAlgn="base" hangingPunct="0">
        <a:spcBef>
          <a:spcPct val="0"/>
        </a:spcBef>
        <a:spcAft>
          <a:spcPct val="0"/>
        </a:spcAft>
        <a:defRPr sz="3200">
          <a:solidFill>
            <a:srgbClr val="0D3D7E"/>
          </a:solidFill>
          <a:latin typeface="Arial" pitchFamily="-111" charset="0"/>
          <a:ea typeface="ＭＳ Ｐゴシック" pitchFamily="-111" charset="-128"/>
          <a:cs typeface="Arial" panose="020B0604020202020204" pitchFamily="34" charset="0"/>
        </a:defRPr>
      </a:lvl3pPr>
      <a:lvl4pPr algn="l" defTabSz="457200" rtl="0" eaLnBrk="0" fontAlgn="base" hangingPunct="0">
        <a:spcBef>
          <a:spcPct val="0"/>
        </a:spcBef>
        <a:spcAft>
          <a:spcPct val="0"/>
        </a:spcAft>
        <a:defRPr sz="3200">
          <a:solidFill>
            <a:srgbClr val="0D3D7E"/>
          </a:solidFill>
          <a:latin typeface="Arial" pitchFamily="-111" charset="0"/>
          <a:ea typeface="ＭＳ Ｐゴシック" pitchFamily="-111" charset="-128"/>
          <a:cs typeface="Arial" panose="020B0604020202020204" pitchFamily="34" charset="0"/>
        </a:defRPr>
      </a:lvl4pPr>
      <a:lvl5pPr algn="l" defTabSz="457200" rtl="0" eaLnBrk="0" fontAlgn="base" hangingPunct="0">
        <a:spcBef>
          <a:spcPct val="0"/>
        </a:spcBef>
        <a:spcAft>
          <a:spcPct val="0"/>
        </a:spcAft>
        <a:defRPr sz="3200">
          <a:solidFill>
            <a:srgbClr val="0D3D7E"/>
          </a:solidFill>
          <a:latin typeface="Arial" pitchFamily="-111" charset="0"/>
          <a:ea typeface="ＭＳ Ｐゴシック" pitchFamily="-111" charset="-128"/>
          <a:cs typeface="Arial" panose="020B0604020202020204" pitchFamily="34" charset="0"/>
        </a:defRPr>
      </a:lvl5pPr>
      <a:lvl6pPr marL="457200" algn="l" defTabSz="457200" rtl="0" fontAlgn="base">
        <a:spcBef>
          <a:spcPct val="0"/>
        </a:spcBef>
        <a:spcAft>
          <a:spcPct val="0"/>
        </a:spcAft>
        <a:defRPr sz="3200">
          <a:solidFill>
            <a:srgbClr val="0D3D7E"/>
          </a:solidFill>
          <a:latin typeface="Arial" pitchFamily="-111" charset="0"/>
          <a:ea typeface="ＭＳ Ｐゴシック" pitchFamily="-111" charset="-128"/>
        </a:defRPr>
      </a:lvl6pPr>
      <a:lvl7pPr marL="914400" algn="l" defTabSz="457200" rtl="0" fontAlgn="base">
        <a:spcBef>
          <a:spcPct val="0"/>
        </a:spcBef>
        <a:spcAft>
          <a:spcPct val="0"/>
        </a:spcAft>
        <a:defRPr sz="3200">
          <a:solidFill>
            <a:srgbClr val="0D3D7E"/>
          </a:solidFill>
          <a:latin typeface="Arial" pitchFamily="-111" charset="0"/>
          <a:ea typeface="ＭＳ Ｐゴシック" pitchFamily="-111" charset="-128"/>
        </a:defRPr>
      </a:lvl7pPr>
      <a:lvl8pPr marL="1371600" algn="l" defTabSz="457200" rtl="0" fontAlgn="base">
        <a:spcBef>
          <a:spcPct val="0"/>
        </a:spcBef>
        <a:spcAft>
          <a:spcPct val="0"/>
        </a:spcAft>
        <a:defRPr sz="3200">
          <a:solidFill>
            <a:srgbClr val="0D3D7E"/>
          </a:solidFill>
          <a:latin typeface="Arial" pitchFamily="-111" charset="0"/>
          <a:ea typeface="ＭＳ Ｐゴシック" pitchFamily="-111" charset="-128"/>
        </a:defRPr>
      </a:lvl8pPr>
      <a:lvl9pPr marL="1828800" algn="l" defTabSz="457200" rtl="0" fontAlgn="base">
        <a:spcBef>
          <a:spcPct val="0"/>
        </a:spcBef>
        <a:spcAft>
          <a:spcPct val="0"/>
        </a:spcAft>
        <a:defRPr sz="3200">
          <a:solidFill>
            <a:srgbClr val="0D3D7E"/>
          </a:solidFill>
          <a:latin typeface="Arial" pitchFamily="-111" charset="0"/>
          <a:ea typeface="ＭＳ Ｐゴシック" pitchFamily="-111" charset="-128"/>
        </a:defRPr>
      </a:lvl9pPr>
    </p:titleStyle>
    <p:bodyStyle>
      <a:lvl1pPr marL="342900" indent="-685800" algn="l" defTabSz="457200" rtl="0" eaLnBrk="0" fontAlgn="base" hangingPunct="0">
        <a:spcBef>
          <a:spcPct val="0"/>
        </a:spcBef>
        <a:spcAft>
          <a:spcPts val="1200"/>
        </a:spcAft>
        <a:buFont typeface="Arial" charset="0"/>
        <a:defRPr kern="1200">
          <a:solidFill>
            <a:srgbClr val="74472E"/>
          </a:solidFill>
          <a:latin typeface="Arial"/>
          <a:ea typeface="ＭＳ Ｐゴシック" pitchFamily="-111"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Wingdings" pitchFamily="-111" charset="2"/>
        <a:buChar char="Ø"/>
        <a:defRPr sz="1400" kern="1200">
          <a:solidFill>
            <a:srgbClr val="74472E"/>
          </a:solidFill>
          <a:latin typeface="Arial"/>
          <a:ea typeface="Arial" pitchFamily="-111"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ＭＳ Ｐゴシック"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oleObject" Target="../embeddings/Microsoft_Excel_97-2003_Worksheet7.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png"/><Relationship Id="rId4" Type="http://schemas.openxmlformats.org/officeDocument/2006/relationships/oleObject" Target="../embeddings/Microsoft_Excel_97-2003_Worksheet8.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png"/><Relationship Id="rId4" Type="http://schemas.openxmlformats.org/officeDocument/2006/relationships/oleObject" Target="../embeddings/Microsoft_Excel_97-2003_Worksheet9.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14.png"/><Relationship Id="rId5" Type="http://schemas.openxmlformats.org/officeDocument/2006/relationships/oleObject" Target="../embeddings/Microsoft_Excel_97-2003_Worksheet10.xls"/><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png"/><Relationship Id="rId4" Type="http://schemas.openxmlformats.org/officeDocument/2006/relationships/oleObject" Target="../embeddings/Microsoft_Excel_97-2003_Worksheet11.xls"/></Relationships>
</file>

<file path=ppt/slides/_rels/slide24.xml.rels><?xml version="1.0" encoding="UTF-8" standalone="yes"?>
<Relationships xmlns="http://schemas.openxmlformats.org/package/2006/relationships"><Relationship Id="rId2" Type="http://schemas.openxmlformats.org/officeDocument/2006/relationships/hyperlink" Target="mailto:chief_economist@freddiemac.com"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Microsoft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spotlight.jpg"/>
          <p:cNvPicPr>
            <a:picLocks noChangeAspect="1"/>
          </p:cNvPicPr>
          <p:nvPr/>
        </p:nvPicPr>
        <p:blipFill>
          <a:blip r:embed="rId3"/>
          <a:srcRect/>
          <a:stretch>
            <a:fillRect/>
          </a:stretch>
        </p:blipFill>
        <p:spPr bwMode="auto">
          <a:xfrm>
            <a:off x="0" y="-80963"/>
            <a:ext cx="9144000" cy="5143501"/>
          </a:xfrm>
          <a:prstGeom prst="rect">
            <a:avLst/>
          </a:prstGeom>
          <a:noFill/>
          <a:ln w="9525">
            <a:noFill/>
            <a:miter lim="800000"/>
            <a:headEnd/>
            <a:tailEnd/>
          </a:ln>
        </p:spPr>
      </p:pic>
      <p:sp>
        <p:nvSpPr>
          <p:cNvPr id="4099" name="Title 1"/>
          <p:cNvSpPr>
            <a:spLocks noGrp="1"/>
          </p:cNvSpPr>
          <p:nvPr>
            <p:ph type="ctrTitle"/>
          </p:nvPr>
        </p:nvSpPr>
        <p:spPr>
          <a:xfrm>
            <a:off x="1331913" y="604838"/>
            <a:ext cx="7400925" cy="1103312"/>
          </a:xfrm>
        </p:spPr>
        <p:txBody>
          <a:bodyPr/>
          <a:lstStyle/>
          <a:p>
            <a:pPr eaLnBrk="1" hangingPunct="1"/>
            <a:r>
              <a:rPr lang="en-US" sz="2800" b="1" smtClean="0">
                <a:latin typeface="Arial" charset="0"/>
                <a:cs typeface="Arial" charset="0"/>
              </a:rPr>
              <a:t>The 2015 Housing &amp; Economic Outlook</a:t>
            </a:r>
            <a:endParaRPr lang="en-US" altLang="en-US" sz="2200" b="1" smtClean="0">
              <a:solidFill>
                <a:srgbClr val="0D0D0D"/>
              </a:solidFill>
              <a:latin typeface="Arial" charset="0"/>
              <a:cs typeface="Arial" charset="0"/>
            </a:endParaRPr>
          </a:p>
        </p:txBody>
      </p:sp>
      <p:sp>
        <p:nvSpPr>
          <p:cNvPr id="4100" name="Subtitle 2"/>
          <p:cNvSpPr>
            <a:spLocks noGrp="1"/>
          </p:cNvSpPr>
          <p:nvPr>
            <p:ph type="subTitle" idx="1"/>
          </p:nvPr>
        </p:nvSpPr>
        <p:spPr>
          <a:xfrm>
            <a:off x="1350963" y="1484313"/>
            <a:ext cx="5915025" cy="528637"/>
          </a:xfrm>
        </p:spPr>
        <p:txBody>
          <a:bodyPr/>
          <a:lstStyle/>
          <a:p>
            <a:pPr algn="l" eaLnBrk="1" hangingPunct="1"/>
            <a:r>
              <a:rPr lang="en-US" altLang="en-US" sz="1600" b="1" smtClean="0">
                <a:solidFill>
                  <a:srgbClr val="19397D"/>
                </a:solidFill>
                <a:latin typeface="Arial" charset="0"/>
                <a:cs typeface="Arial" charset="0"/>
              </a:rPr>
              <a:t>JANUARY 20, 2015  </a:t>
            </a:r>
            <a:r>
              <a:rPr lang="en-US" altLang="en-US" sz="1600" smtClean="0">
                <a:solidFill>
                  <a:schemeClr val="bg1"/>
                </a:solidFill>
                <a:latin typeface="Arial" charset="0"/>
                <a:cs typeface="Arial" charset="0"/>
              </a:rPr>
              <a:t>||  </a:t>
            </a:r>
            <a:r>
              <a:rPr lang="en-US" altLang="en-US" sz="1600" b="1" smtClean="0">
                <a:solidFill>
                  <a:srgbClr val="19397D"/>
                </a:solidFill>
                <a:latin typeface="Arial" charset="0"/>
                <a:cs typeface="Arial" charset="0"/>
              </a:rPr>
              <a:t>1:00 – 2:00 PM</a:t>
            </a:r>
          </a:p>
        </p:txBody>
      </p:sp>
      <p:sp>
        <p:nvSpPr>
          <p:cNvPr id="4101" name="Subtitle 2"/>
          <p:cNvSpPr txBox="1">
            <a:spLocks/>
          </p:cNvSpPr>
          <p:nvPr/>
        </p:nvSpPr>
        <p:spPr bwMode="auto">
          <a:xfrm>
            <a:off x="4148138" y="2141538"/>
            <a:ext cx="4584700" cy="1708150"/>
          </a:xfrm>
          <a:prstGeom prst="rect">
            <a:avLst/>
          </a:prstGeom>
          <a:noFill/>
          <a:ln w="9525">
            <a:noFill/>
            <a:miter lim="800000"/>
            <a:headEnd/>
            <a:tailEnd/>
          </a:ln>
        </p:spPr>
        <p:txBody>
          <a:bodyPr/>
          <a:lstStyle/>
          <a:p>
            <a:pPr algn="r" eaLnBrk="1" hangingPunct="1"/>
            <a:r>
              <a:rPr lang="en-US" altLang="en-US" sz="2400" b="1" baseline="30000">
                <a:cs typeface="Arial" charset="0"/>
              </a:rPr>
              <a:t>Presenter(s): </a:t>
            </a:r>
          </a:p>
          <a:p>
            <a:pPr algn="r" eaLnBrk="1" hangingPunct="1">
              <a:spcAft>
                <a:spcPts val="600"/>
              </a:spcAft>
            </a:pPr>
            <a:r>
              <a:rPr lang="en-US" altLang="en-US" sz="1200" b="1">
                <a:solidFill>
                  <a:srgbClr val="19397D"/>
                </a:solidFill>
                <a:cs typeface="Arial" charset="0"/>
              </a:rPr>
              <a:t>David Crowe</a:t>
            </a:r>
            <a:r>
              <a:rPr lang="en-US" altLang="en-US" sz="1200">
                <a:solidFill>
                  <a:srgbClr val="19397D"/>
                </a:solidFill>
                <a:cs typeface="Arial" charset="0"/>
              </a:rPr>
              <a:t>||  </a:t>
            </a:r>
            <a:r>
              <a:rPr lang="en-US" altLang="en-US" sz="1200" i="1">
                <a:solidFill>
                  <a:srgbClr val="19397D"/>
                </a:solidFill>
                <a:cs typeface="Arial" charset="0"/>
              </a:rPr>
              <a:t>NAHB, Washington, DC</a:t>
            </a:r>
          </a:p>
          <a:p>
            <a:pPr algn="r" eaLnBrk="1" hangingPunct="1">
              <a:spcAft>
                <a:spcPts val="600"/>
              </a:spcAft>
            </a:pPr>
            <a:r>
              <a:rPr lang="en-US" altLang="en-US" sz="1200" b="1">
                <a:solidFill>
                  <a:srgbClr val="19397D"/>
                </a:solidFill>
                <a:cs typeface="Arial" charset="0"/>
              </a:rPr>
              <a:t>David Berson</a:t>
            </a:r>
            <a:r>
              <a:rPr lang="en-US" altLang="en-US" sz="1200">
                <a:solidFill>
                  <a:srgbClr val="19397D"/>
                </a:solidFill>
                <a:cs typeface="Arial" charset="0"/>
              </a:rPr>
              <a:t>||   </a:t>
            </a:r>
            <a:r>
              <a:rPr lang="en-US" altLang="en-US" sz="1200" i="1">
                <a:solidFill>
                  <a:srgbClr val="19397D"/>
                </a:solidFill>
                <a:cs typeface="Arial" charset="0"/>
              </a:rPr>
              <a:t>Nationwide Insurance, Columbus, OH</a:t>
            </a:r>
          </a:p>
          <a:p>
            <a:pPr algn="r" eaLnBrk="1" hangingPunct="1">
              <a:spcAft>
                <a:spcPts val="600"/>
              </a:spcAft>
            </a:pPr>
            <a:r>
              <a:rPr lang="en-US" altLang="en-US" sz="1200" b="1">
                <a:solidFill>
                  <a:srgbClr val="19397D"/>
                </a:solidFill>
                <a:cs typeface="Arial" charset="0"/>
              </a:rPr>
              <a:t>Frank Nothaft</a:t>
            </a:r>
            <a:r>
              <a:rPr lang="en-US" altLang="en-US" sz="1200">
                <a:solidFill>
                  <a:srgbClr val="19397D"/>
                </a:solidFill>
                <a:cs typeface="Arial" charset="0"/>
              </a:rPr>
              <a:t>||  </a:t>
            </a:r>
            <a:r>
              <a:rPr lang="en-US" altLang="en-US" sz="1200" i="1">
                <a:solidFill>
                  <a:srgbClr val="19397D"/>
                </a:solidFill>
                <a:cs typeface="Arial" charset="0"/>
              </a:rPr>
              <a:t>Freddie Mac, Washington, DC</a:t>
            </a:r>
          </a:p>
          <a:p>
            <a:pPr algn="r" eaLnBrk="1" hangingPunct="1"/>
            <a:endParaRPr lang="en-US" altLang="en-US" sz="1200" i="1">
              <a:solidFill>
                <a:srgbClr val="19397D"/>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3"/>
          <p:cNvSpPr>
            <a:spLocks noGrp="1" noChangeArrowheads="1"/>
          </p:cNvSpPr>
          <p:nvPr>
            <p:ph type="body" idx="4294967295"/>
          </p:nvPr>
        </p:nvSpPr>
        <p:spPr>
          <a:xfrm>
            <a:off x="390525" y="900113"/>
            <a:ext cx="8602663" cy="3478212"/>
          </a:xfrm>
        </p:spPr>
        <p:txBody>
          <a:bodyPr>
            <a:normAutofit/>
          </a:bodyPr>
          <a:lstStyle/>
          <a:p>
            <a:pPr marL="361381" indent="-361381" defTabSz="965297">
              <a:lnSpc>
                <a:spcPct val="90000"/>
              </a:lnSpc>
              <a:spcBef>
                <a:spcPts val="36"/>
              </a:spcBef>
              <a:defRPr/>
            </a:pPr>
            <a:endParaRPr lang="en-US" sz="2400" dirty="0" smtClean="0">
              <a:solidFill>
                <a:srgbClr val="000000"/>
              </a:solidFill>
            </a:endParaRPr>
          </a:p>
          <a:p>
            <a:pPr marL="361381" indent="-361381" defTabSz="965297">
              <a:lnSpc>
                <a:spcPct val="90000"/>
              </a:lnSpc>
              <a:spcBef>
                <a:spcPts val="36"/>
              </a:spcBef>
              <a:defRPr/>
            </a:pPr>
            <a:r>
              <a:rPr lang="en-US" sz="2400" dirty="0" smtClean="0">
                <a:solidFill>
                  <a:schemeClr val="bg1">
                    <a:lumMod val="75000"/>
                  </a:schemeClr>
                </a:solidFill>
              </a:rPr>
              <a:t>What is the outlook for mortgage rates and home sales in 2015?  (Both up)</a:t>
            </a:r>
          </a:p>
          <a:p>
            <a:pPr marL="361381" indent="-361381" defTabSz="965297">
              <a:lnSpc>
                <a:spcPct val="95000"/>
              </a:lnSpc>
              <a:spcBef>
                <a:spcPts val="0"/>
              </a:spcBef>
              <a:defRPr/>
            </a:pPr>
            <a:r>
              <a:rPr lang="en-US" sz="2400" dirty="0">
                <a:solidFill>
                  <a:schemeClr val="tx1"/>
                </a:solidFill>
              </a:rPr>
              <a:t>Are we in another house-value ‘bubble’? (No</a:t>
            </a:r>
            <a:r>
              <a:rPr lang="en-US" sz="2400" dirty="0" smtClean="0">
                <a:solidFill>
                  <a:schemeClr val="tx1"/>
                </a:solidFill>
              </a:rPr>
              <a:t>)</a:t>
            </a:r>
            <a:endParaRPr lang="en-US" sz="2400" dirty="0">
              <a:solidFill>
                <a:schemeClr val="tx1"/>
              </a:solidFill>
            </a:endParaRPr>
          </a:p>
          <a:p>
            <a:pPr marL="361381" indent="-361381" defTabSz="965297">
              <a:lnSpc>
                <a:spcPct val="90000"/>
              </a:lnSpc>
              <a:spcBef>
                <a:spcPct val="30000"/>
              </a:spcBef>
              <a:defRPr/>
            </a:pPr>
            <a:r>
              <a:rPr lang="en-US" sz="2400" dirty="0" smtClean="0">
                <a:solidFill>
                  <a:schemeClr val="bg1">
                    <a:lumMod val="75000"/>
                  </a:schemeClr>
                </a:solidFill>
              </a:rPr>
              <a:t>Will student debt affect future housing market? (Yes)</a:t>
            </a:r>
            <a:endParaRPr lang="en-US" sz="2400" dirty="0">
              <a:solidFill>
                <a:schemeClr val="bg1">
                  <a:lumMod val="75000"/>
                </a:schemeClr>
              </a:solidFill>
            </a:endParaRPr>
          </a:p>
          <a:p>
            <a:pPr marL="361381" indent="-361381" defTabSz="965297">
              <a:lnSpc>
                <a:spcPct val="90000"/>
              </a:lnSpc>
              <a:spcBef>
                <a:spcPts val="36"/>
              </a:spcBef>
              <a:defRPr/>
            </a:pPr>
            <a:r>
              <a:rPr lang="en-US" sz="2400" dirty="0" smtClean="0">
                <a:solidFill>
                  <a:schemeClr val="bg1">
                    <a:lumMod val="75000"/>
                  </a:schemeClr>
                </a:solidFill>
              </a:rPr>
              <a:t>Where are residential originations headed? (Less single-family refinance but more purchase, and more multifamily)</a:t>
            </a:r>
          </a:p>
          <a:p>
            <a:pPr marL="0" indent="0" defTabSz="965297">
              <a:lnSpc>
                <a:spcPct val="95000"/>
              </a:lnSpc>
              <a:defRPr/>
            </a:pPr>
            <a:endParaRPr lang="en-US" dirty="0" smtClean="0"/>
          </a:p>
          <a:p>
            <a:pPr marL="911412" lvl="1" indent="-302746" defTabSz="965297">
              <a:lnSpc>
                <a:spcPct val="95000"/>
              </a:lnSpc>
              <a:spcBef>
                <a:spcPct val="0"/>
              </a:spcBef>
              <a:buFont typeface="Arial" charset="0"/>
              <a:buNone/>
              <a:defRPr/>
            </a:pPr>
            <a:endParaRPr lang="en-US" dirty="0" smtClean="0"/>
          </a:p>
          <a:p>
            <a:pPr marL="911412" lvl="1" indent="-302746" defTabSz="965297">
              <a:lnSpc>
                <a:spcPct val="95000"/>
              </a:lnSpc>
              <a:spcBef>
                <a:spcPct val="0"/>
              </a:spcBef>
              <a:buFont typeface="Arial" charset="0"/>
              <a:buNone/>
              <a:defRPr/>
            </a:pPr>
            <a:endParaRPr lang="en-US" dirty="0" smtClean="0"/>
          </a:p>
        </p:txBody>
      </p:sp>
      <p:sp>
        <p:nvSpPr>
          <p:cNvPr id="13315"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pPr algn="l"/>
            <a:fld id="{CCAFEED3-68F5-47D5-B77A-2A826C424EE7}" type="slidenum">
              <a:rPr lang="en-US" smtClean="0"/>
              <a:pPr algn="l"/>
              <a:t>10</a:t>
            </a:fld>
            <a:endParaRPr lang="en-US" smtClean="0"/>
          </a:p>
        </p:txBody>
      </p:sp>
    </p:spTree>
    <p:custDataLst>
      <p:tags r:id="rId1"/>
    </p:custData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93700" y="495300"/>
            <a:ext cx="7045325" cy="430213"/>
          </a:xfrm>
          <a:prstGeom prst="rect">
            <a:avLst/>
          </a:prstGeom>
          <a:noFill/>
          <a:ln w="9525">
            <a:noFill/>
            <a:miter lim="800000"/>
            <a:headEnd/>
            <a:tailEnd/>
          </a:ln>
        </p:spPr>
        <p:txBody>
          <a:bodyPr lIns="0" tIns="45654" rIns="0" bIns="45654" anchor="b"/>
          <a:lstStyle/>
          <a:p>
            <a:r>
              <a:rPr lang="en-US" sz="2000" b="1"/>
              <a:t>For-Sale Inventory of Homes Has Recently Been Very Low </a:t>
            </a:r>
          </a:p>
        </p:txBody>
      </p:sp>
      <p:sp>
        <p:nvSpPr>
          <p:cNvPr id="14339"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pPr algn="l"/>
            <a:fld id="{97E75F8E-780D-4E23-A9B0-189EFE8D94FF}" type="slidenum">
              <a:rPr lang="en-US" smtClean="0"/>
              <a:pPr algn="l"/>
              <a:t>11</a:t>
            </a:fld>
            <a:endParaRPr lang="en-US" smtClean="0"/>
          </a:p>
        </p:txBody>
      </p:sp>
      <p:graphicFrame>
        <p:nvGraphicFramePr>
          <p:cNvPr id="14340" name="Chart 6"/>
          <p:cNvGraphicFramePr>
            <a:graphicFrameLocks/>
          </p:cNvGraphicFramePr>
          <p:nvPr/>
        </p:nvGraphicFramePr>
        <p:xfrm>
          <a:off x="601663" y="874713"/>
          <a:ext cx="7874000" cy="3644900"/>
        </p:xfrm>
        <a:graphic>
          <a:graphicData uri="http://schemas.openxmlformats.org/presentationml/2006/ole">
            <mc:AlternateContent xmlns:mc="http://schemas.openxmlformats.org/markup-compatibility/2006">
              <mc:Choice xmlns:v="urn:schemas-microsoft-com:vml" Requires="v">
                <p:oleObj spid="_x0000_s14341" r:id="rId6" imgW="7870618" imgH="3639627" progId="Excel.Chart.8">
                  <p:embed/>
                </p:oleObj>
              </mc:Choice>
              <mc:Fallback>
                <p:oleObj r:id="rId6" imgW="7870618" imgH="3639627" progId="Excel.Chart.8">
                  <p:embed/>
                  <p:pic>
                    <p:nvPicPr>
                      <p:cNvPr id="0" name="Char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663" y="874713"/>
                        <a:ext cx="7874000" cy="364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1"/>
          <p:cNvSpPr txBox="1">
            <a:spLocks/>
          </p:cNvSpPr>
          <p:nvPr/>
        </p:nvSpPr>
        <p:spPr>
          <a:xfrm>
            <a:off x="749300" y="4519613"/>
            <a:ext cx="7920038" cy="342900"/>
          </a:xfrm>
          <a:prstGeom prst="rect">
            <a:avLst/>
          </a:prstGeom>
        </p:spPr>
        <p:txBody>
          <a:bodyPr/>
          <a:lstStyle>
            <a:lvl1pPr marL="231775" indent="-231775" algn="l" rtl="0" eaLnBrk="0" fontAlgn="base" hangingPunct="0">
              <a:lnSpc>
                <a:spcPct val="105000"/>
              </a:lnSpc>
              <a:spcBef>
                <a:spcPct val="50000"/>
              </a:spcBef>
              <a:spcAft>
                <a:spcPct val="0"/>
              </a:spcAft>
              <a:buClr>
                <a:srgbClr val="426BBA"/>
              </a:buClr>
              <a:buFont typeface="Wingdings" pitchFamily="2" charset="2"/>
              <a:buChar char="§"/>
              <a:defRPr sz="2200">
                <a:solidFill>
                  <a:schemeClr val="tx1"/>
                </a:solidFill>
                <a:latin typeface="+mn-lt"/>
                <a:ea typeface="+mn-ea"/>
                <a:cs typeface="+mn-cs"/>
              </a:defRPr>
            </a:lvl1pPr>
            <a:lvl2pPr marL="461963" indent="-230188" algn="l" rtl="0" eaLnBrk="0" fontAlgn="base" hangingPunct="0">
              <a:lnSpc>
                <a:spcPct val="105000"/>
              </a:lnSpc>
              <a:spcBef>
                <a:spcPts val="800"/>
              </a:spcBef>
              <a:spcAft>
                <a:spcPct val="0"/>
              </a:spcAft>
              <a:buClr>
                <a:schemeClr val="accent4"/>
              </a:buClr>
              <a:buChar char="»"/>
              <a:defRPr sz="2000">
                <a:solidFill>
                  <a:schemeClr val="tx1"/>
                </a:solidFill>
                <a:latin typeface="+mn-lt"/>
              </a:defRPr>
            </a:lvl2pPr>
            <a:lvl3pPr marL="682625" indent="-220663" algn="l" rtl="0" eaLnBrk="0" fontAlgn="base" hangingPunct="0">
              <a:lnSpc>
                <a:spcPct val="105000"/>
              </a:lnSpc>
              <a:spcBef>
                <a:spcPts val="800"/>
              </a:spcBef>
              <a:spcAft>
                <a:spcPct val="0"/>
              </a:spcAft>
              <a:buClr>
                <a:schemeClr val="accent4"/>
              </a:buClr>
              <a:buChar char="–"/>
              <a:defRPr sz="1800">
                <a:solidFill>
                  <a:schemeClr val="tx1"/>
                </a:solidFill>
                <a:latin typeface="+mn-lt"/>
              </a:defRPr>
            </a:lvl3pPr>
            <a:lvl4pPr marL="914400" indent="-231775" algn="l" rtl="0" eaLnBrk="0" fontAlgn="base" hangingPunct="0">
              <a:lnSpc>
                <a:spcPct val="105000"/>
              </a:lnSpc>
              <a:spcBef>
                <a:spcPts val="800"/>
              </a:spcBef>
              <a:spcAft>
                <a:spcPct val="0"/>
              </a:spcAft>
              <a:buClr>
                <a:schemeClr val="accent4"/>
              </a:buClr>
              <a:buFont typeface="Wingdings" pitchFamily="2" charset="2"/>
              <a:buChar char="§"/>
              <a:defRPr sz="1800">
                <a:solidFill>
                  <a:schemeClr val="tx1"/>
                </a:solidFill>
                <a:latin typeface="+mn-lt"/>
              </a:defRPr>
            </a:lvl4pPr>
            <a:lvl5pPr marL="1146175" indent="-231775" algn="l" rtl="0" eaLnBrk="0" fontAlgn="base" hangingPunct="0">
              <a:lnSpc>
                <a:spcPct val="105000"/>
              </a:lnSpc>
              <a:spcBef>
                <a:spcPts val="800"/>
              </a:spcBef>
              <a:spcAft>
                <a:spcPct val="0"/>
              </a:spcAft>
              <a:buClr>
                <a:schemeClr val="accent4"/>
              </a:buClr>
              <a:buChar char="»"/>
              <a:defRPr sz="1800">
                <a:solidFill>
                  <a:schemeClr val="tx1"/>
                </a:solidFill>
                <a:latin typeface="+mn-lt"/>
              </a:defRPr>
            </a:lvl5pPr>
            <a:lvl6pPr marL="2514600" indent="-228600" algn="l" rtl="0" fontAlgn="base">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fontAlgn="base">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fontAlgn="base">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fontAlgn="base">
              <a:lnSpc>
                <a:spcPct val="105000"/>
              </a:lnSpc>
              <a:spcBef>
                <a:spcPct val="50000"/>
              </a:spcBef>
              <a:spcAft>
                <a:spcPct val="0"/>
              </a:spcAft>
              <a:buClr>
                <a:schemeClr val="accent1"/>
              </a:buClr>
              <a:buChar char="»"/>
              <a:defRPr sz="2000">
                <a:solidFill>
                  <a:schemeClr val="tx1"/>
                </a:solidFill>
                <a:latin typeface="+mn-lt"/>
              </a:defRPr>
            </a:lvl9pPr>
          </a:lstStyle>
          <a:p>
            <a:pPr marL="0" indent="0">
              <a:buFont typeface="Wingdings" pitchFamily="2" charset="2"/>
              <a:buNone/>
              <a:defRPr/>
            </a:pPr>
            <a:r>
              <a:rPr lang="en-US" sz="800" i="1" kern="0" dirty="0" smtClean="0">
                <a:solidFill>
                  <a:schemeClr val="bg1">
                    <a:lumMod val="50000"/>
                  </a:schemeClr>
                </a:solidFill>
                <a:latin typeface="Arial" charset="0"/>
              </a:rPr>
              <a:t>Sources: National Association of Realtors, U.S. Census Bureau (New Residential Sales and Housing Vacancy Survey)</a:t>
            </a:r>
          </a:p>
          <a:p>
            <a:pPr marL="0" indent="0">
              <a:buFont typeface="Wingdings" pitchFamily="2" charset="2"/>
              <a:buNone/>
              <a:defRPr/>
            </a:pPr>
            <a:r>
              <a:rPr lang="en-US" sz="800" i="1" kern="0" dirty="0" smtClean="0">
                <a:solidFill>
                  <a:schemeClr val="bg1">
                    <a:lumMod val="50000"/>
                  </a:schemeClr>
                </a:solidFill>
                <a:latin typeface="Arial" charset="0"/>
              </a:rPr>
              <a:t>Note: Existing home inventory excludes Condo &amp; Co-op Inventory before 1999.</a:t>
            </a:r>
            <a:endParaRPr lang="en-US" sz="800" i="1" kern="0" dirty="0">
              <a:solidFill>
                <a:schemeClr val="bg1">
                  <a:lumMod val="50000"/>
                </a:schemeClr>
              </a:solidFill>
              <a:latin typeface="Arial" charset="0"/>
            </a:endParaRPr>
          </a:p>
        </p:txBody>
      </p:sp>
    </p:spTree>
    <p:custDataLst>
      <p:tags r:id="rId2"/>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3"/>
          <p:cNvSpPr>
            <a:spLocks noGrp="1" noChangeArrowheads="1"/>
          </p:cNvSpPr>
          <p:nvPr>
            <p:ph type="title"/>
          </p:nvPr>
        </p:nvSpPr>
        <p:spPr>
          <a:xfrm>
            <a:off x="246063" y="411163"/>
            <a:ext cx="7707312" cy="493712"/>
          </a:xfrm>
        </p:spPr>
        <p:txBody>
          <a:bodyPr/>
          <a:lstStyle/>
          <a:p>
            <a:r>
              <a:rPr lang="en-US" sz="2000" b="1" smtClean="0">
                <a:solidFill>
                  <a:schemeClr val="tx1"/>
                </a:solidFill>
                <a:latin typeface="Arial" charset="0"/>
                <a:cs typeface="Arial" charset="0"/>
              </a:rPr>
              <a:t>REO and Short Sales Dropped over the Past Year</a:t>
            </a:r>
          </a:p>
        </p:txBody>
      </p:sp>
      <p:sp>
        <p:nvSpPr>
          <p:cNvPr id="15363" name="Text Box 9"/>
          <p:cNvSpPr txBox="1">
            <a:spLocks noChangeArrowheads="1"/>
          </p:cNvSpPr>
          <p:nvPr/>
        </p:nvSpPr>
        <p:spPr bwMode="auto">
          <a:xfrm>
            <a:off x="792163" y="4757738"/>
            <a:ext cx="5327650" cy="198437"/>
          </a:xfrm>
          <a:prstGeom prst="rect">
            <a:avLst/>
          </a:prstGeom>
          <a:noFill/>
          <a:ln w="28575">
            <a:noFill/>
            <a:miter lim="800000"/>
            <a:headEnd/>
            <a:tailEnd/>
          </a:ln>
        </p:spPr>
        <p:txBody>
          <a:bodyPr lIns="82031" tIns="41016" rIns="82031" bIns="41016" anchor="ctr"/>
          <a:lstStyle/>
          <a:p>
            <a:pPr defTabSz="820738">
              <a:spcBef>
                <a:spcPct val="50000"/>
              </a:spcBef>
            </a:pPr>
            <a:r>
              <a:rPr lang="en-US" sz="1000">
                <a:solidFill>
                  <a:srgbClr val="808080"/>
                </a:solidFill>
                <a:cs typeface="Arial" charset="0"/>
              </a:rPr>
              <a:t>Source:  CoreLogic Market Trends, through September 2014</a:t>
            </a:r>
          </a:p>
        </p:txBody>
      </p:sp>
      <p:graphicFrame>
        <p:nvGraphicFramePr>
          <p:cNvPr id="15364" name="Chart 2"/>
          <p:cNvGraphicFramePr>
            <a:graphicFrameLocks/>
          </p:cNvGraphicFramePr>
          <p:nvPr/>
        </p:nvGraphicFramePr>
        <p:xfrm>
          <a:off x="217488" y="996950"/>
          <a:ext cx="8767762" cy="3763963"/>
        </p:xfrm>
        <a:graphic>
          <a:graphicData uri="http://schemas.openxmlformats.org/presentationml/2006/ole">
            <mc:AlternateContent xmlns:mc="http://schemas.openxmlformats.org/markup-compatibility/2006">
              <mc:Choice xmlns:v="urn:schemas-microsoft-com:vml" Requires="v">
                <p:oleObj spid="_x0000_s15365" r:id="rId5" imgW="8766808" imgH="3761558" progId="Excel.Chart.8">
                  <p:embed/>
                </p:oleObj>
              </mc:Choice>
              <mc:Fallback>
                <p:oleObj r:id="rId5" imgW="8766808" imgH="3761558"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8" y="996950"/>
                        <a:ext cx="8767762" cy="376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Box 3"/>
          <p:cNvSpPr txBox="1">
            <a:spLocks noChangeArrowheads="1"/>
          </p:cNvSpPr>
          <p:nvPr/>
        </p:nvSpPr>
        <p:spPr bwMode="auto">
          <a:xfrm>
            <a:off x="2568575" y="1066800"/>
            <a:ext cx="2359025" cy="339725"/>
          </a:xfrm>
          <a:prstGeom prst="rect">
            <a:avLst/>
          </a:prstGeom>
          <a:noFill/>
          <a:ln w="9525">
            <a:noFill/>
            <a:miter lim="800000"/>
            <a:headEnd/>
            <a:tailEnd/>
          </a:ln>
        </p:spPr>
        <p:txBody>
          <a:bodyPr wrap="none">
            <a:spAutoFit/>
          </a:bodyPr>
          <a:lstStyle/>
          <a:p>
            <a:r>
              <a:rPr lang="en-US" sz="1600" b="1">
                <a:solidFill>
                  <a:srgbClr val="008000"/>
                </a:solidFill>
              </a:rPr>
              <a:t>Total Distressed Sales</a:t>
            </a:r>
          </a:p>
        </p:txBody>
      </p:sp>
      <p:sp>
        <p:nvSpPr>
          <p:cNvPr id="15366" name="TextBox 1"/>
          <p:cNvSpPr txBox="1">
            <a:spLocks noChangeArrowheads="1"/>
          </p:cNvSpPr>
          <p:nvPr/>
        </p:nvSpPr>
        <p:spPr bwMode="auto">
          <a:xfrm>
            <a:off x="6577013" y="742950"/>
            <a:ext cx="2457450" cy="1457325"/>
          </a:xfrm>
          <a:prstGeom prst="rect">
            <a:avLst/>
          </a:prstGeom>
          <a:noFill/>
          <a:ln w="9525">
            <a:solidFill>
              <a:schemeClr val="tx1"/>
            </a:solidFill>
            <a:miter lim="800000"/>
            <a:headEnd/>
            <a:tailEnd/>
          </a:ln>
        </p:spPr>
        <p:txBody>
          <a:bodyPr lIns="0" tIns="0" rIns="0" bIns="0"/>
          <a:lstStyle/>
          <a:p>
            <a:r>
              <a:rPr lang="en-US" sz="1600">
                <a:solidFill>
                  <a:srgbClr val="000000"/>
                </a:solidFill>
              </a:rPr>
              <a:t> Percent Change in Sales</a:t>
            </a:r>
          </a:p>
          <a:p>
            <a:r>
              <a:rPr lang="en-US" sz="1600">
                <a:solidFill>
                  <a:srgbClr val="000000"/>
                </a:solidFill>
              </a:rPr>
              <a:t> </a:t>
            </a:r>
            <a:r>
              <a:rPr lang="en-US" sz="1600" u="sng">
                <a:solidFill>
                  <a:srgbClr val="000000"/>
                </a:solidFill>
              </a:rPr>
              <a:t>(Jan-June, 2013 vs 2014)</a:t>
            </a:r>
          </a:p>
          <a:p>
            <a:r>
              <a:rPr lang="en-US" sz="1600">
                <a:solidFill>
                  <a:srgbClr val="000000"/>
                </a:solidFill>
              </a:rPr>
              <a:t>  -44%  Short</a:t>
            </a:r>
          </a:p>
          <a:p>
            <a:r>
              <a:rPr lang="en-US" sz="1600">
                <a:solidFill>
                  <a:srgbClr val="000000"/>
                </a:solidFill>
              </a:rPr>
              <a:t>  -20%  REO</a:t>
            </a:r>
          </a:p>
          <a:p>
            <a:r>
              <a:rPr lang="en-US" sz="1600">
                <a:solidFill>
                  <a:srgbClr val="000000"/>
                </a:solidFill>
              </a:rPr>
              <a:t>     0%  Non-Distressed</a:t>
            </a:r>
          </a:p>
          <a:p>
            <a:r>
              <a:rPr lang="en-US" sz="1600">
                <a:solidFill>
                  <a:srgbClr val="000000"/>
                </a:solidFill>
              </a:rPr>
              <a:t>    -5%  Total</a:t>
            </a:r>
          </a:p>
          <a:p>
            <a:endParaRPr lang="en-US" sz="2000">
              <a:solidFill>
                <a:srgbClr val="000000"/>
              </a:solidFill>
            </a:endParaRPr>
          </a:p>
        </p:txBody>
      </p:sp>
      <p:sp>
        <p:nvSpPr>
          <p:cNvPr id="15367" name="Rectangle 19"/>
          <p:cNvSpPr txBox="1">
            <a:spLocks noChangeArrowheads="1"/>
          </p:cNvSpPr>
          <p:nvPr/>
        </p:nvSpPr>
        <p:spPr bwMode="auto">
          <a:xfrm>
            <a:off x="6553200" y="4932363"/>
            <a:ext cx="2133600" cy="211137"/>
          </a:xfrm>
          <a:prstGeom prst="rect">
            <a:avLst/>
          </a:prstGeom>
          <a:noFill/>
          <a:ln w="9525">
            <a:noFill/>
            <a:miter lim="800000"/>
            <a:headEnd/>
            <a:tailEnd/>
          </a:ln>
        </p:spPr>
        <p:txBody>
          <a:bodyPr lIns="0" tIns="0" rIns="0" bIns="0" anchor="ctr"/>
          <a:lstStyle/>
          <a:p>
            <a:pPr algn="r"/>
            <a:fld id="{B19B2653-8A8D-426F-99B3-9B0F54184167}" type="slidenum">
              <a:rPr lang="en-US" sz="900">
                <a:solidFill>
                  <a:srgbClr val="FFFFFF"/>
                </a:solidFill>
                <a:latin typeface="Arial Black" pitchFamily="34" charset="0"/>
                <a:cs typeface="Arial" charset="0"/>
              </a:rPr>
              <a:pPr algn="r"/>
              <a:t>12</a:t>
            </a:fld>
            <a:endParaRPr lang="en-US" sz="900">
              <a:solidFill>
                <a:srgbClr val="FFFFFF"/>
              </a:solidFill>
              <a:latin typeface="Arial Black" pitchFamily="34" charset="0"/>
              <a:cs typeface="Arial" charset="0"/>
            </a:endParaRPr>
          </a:p>
        </p:txBody>
      </p:sp>
    </p:spTree>
    <p:custDataLst>
      <p:tags r:id="rId2"/>
    </p:custData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3"/>
          <p:cNvGraphicFramePr>
            <a:graphicFrameLocks noChangeAspect="1"/>
          </p:cNvGraphicFramePr>
          <p:nvPr/>
        </p:nvGraphicFramePr>
        <p:xfrm>
          <a:off x="171450" y="1047750"/>
          <a:ext cx="8477250" cy="3611563"/>
        </p:xfrm>
        <a:graphic>
          <a:graphicData uri="http://schemas.openxmlformats.org/presentationml/2006/ole">
            <mc:AlternateContent xmlns:mc="http://schemas.openxmlformats.org/markup-compatibility/2006">
              <mc:Choice xmlns:v="urn:schemas-microsoft-com:vml" Requires="v">
                <p:oleObj spid="_x0000_s16387" r:id="rId5" imgW="8480271" imgH="3609145" progId="Excel.Chart.8">
                  <p:embed/>
                </p:oleObj>
              </mc:Choice>
              <mc:Fallback>
                <p:oleObj r:id="rId5" imgW="8480271" imgH="3609145"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1047750"/>
                        <a:ext cx="8477250" cy="361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65" name="Text Box 4"/>
          <p:cNvSpPr txBox="1">
            <a:spLocks noChangeArrowheads="1"/>
          </p:cNvSpPr>
          <p:nvPr/>
        </p:nvSpPr>
        <p:spPr bwMode="auto">
          <a:xfrm>
            <a:off x="304800" y="4665663"/>
            <a:ext cx="83486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nchor="b" anchorCtr="1">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80000"/>
              </a:lnSpc>
              <a:defRPr/>
            </a:pPr>
            <a:r>
              <a:rPr lang="en-US" sz="800" dirty="0">
                <a:solidFill>
                  <a:schemeClr val="bg1">
                    <a:lumMod val="50000"/>
                  </a:schemeClr>
                </a:solidFill>
                <a:latin typeface="Arial" charset="0"/>
              </a:rPr>
              <a:t>Source: Freddie Mac calculations using U.S. Census Bureau data. Negative values reflect undersupply. The </a:t>
            </a:r>
            <a:r>
              <a:rPr lang="en-US" sz="800" dirty="0" smtClean="0">
                <a:solidFill>
                  <a:schemeClr val="bg1">
                    <a:lumMod val="50000"/>
                  </a:schemeClr>
                </a:solidFill>
                <a:latin typeface="Arial" charset="0"/>
              </a:rPr>
              <a:t>under/oversupply of </a:t>
            </a:r>
            <a:r>
              <a:rPr lang="en-US" sz="800" dirty="0">
                <a:solidFill>
                  <a:schemeClr val="bg1">
                    <a:lumMod val="50000"/>
                  </a:schemeClr>
                </a:solidFill>
                <a:latin typeface="Arial" charset="0"/>
              </a:rPr>
              <a:t>vacant housing was estimated based on the average vacancy rate from 1994Q1 to 2003Q4.  </a:t>
            </a:r>
          </a:p>
        </p:txBody>
      </p:sp>
      <p:sp>
        <p:nvSpPr>
          <p:cNvPr id="16388" name="Text Box 5"/>
          <p:cNvSpPr txBox="1">
            <a:spLocks noChangeArrowheads="1"/>
          </p:cNvSpPr>
          <p:nvPr/>
        </p:nvSpPr>
        <p:spPr bwMode="auto">
          <a:xfrm>
            <a:off x="309563" y="788988"/>
            <a:ext cx="4637087" cy="338137"/>
          </a:xfrm>
          <a:prstGeom prst="rect">
            <a:avLst/>
          </a:prstGeom>
          <a:noFill/>
          <a:ln w="28575">
            <a:noFill/>
            <a:miter lim="800000"/>
            <a:headEnd/>
            <a:tailEnd/>
          </a:ln>
        </p:spPr>
        <p:txBody>
          <a:bodyPr lIns="91432" tIns="45716" rIns="91432" bIns="45716" anchor="b" anchorCtr="1">
            <a:spAutoFit/>
          </a:bodyPr>
          <a:lstStyle/>
          <a:p>
            <a:r>
              <a:rPr lang="en-US" sz="1600" b="1">
                <a:cs typeface="Arial" charset="0"/>
              </a:rPr>
              <a:t>Excess Vacant Homes (Numbers in Millions)</a:t>
            </a:r>
          </a:p>
        </p:txBody>
      </p:sp>
      <p:sp>
        <p:nvSpPr>
          <p:cNvPr id="271380" name="Text Box 20"/>
          <p:cNvSpPr txBox="1">
            <a:spLocks noChangeArrowheads="1"/>
          </p:cNvSpPr>
          <p:nvPr/>
        </p:nvSpPr>
        <p:spPr bwMode="auto">
          <a:xfrm>
            <a:off x="8615363" y="3798888"/>
            <a:ext cx="5111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b="1" dirty="0">
                <a:latin typeface="+mn-lt"/>
              </a:rPr>
              <a:t>-0.2</a:t>
            </a:r>
          </a:p>
        </p:txBody>
      </p:sp>
      <p:sp>
        <p:nvSpPr>
          <p:cNvPr id="16390" name="AutoShape 21"/>
          <p:cNvSpPr>
            <a:spLocks/>
          </p:cNvSpPr>
          <p:nvPr/>
        </p:nvSpPr>
        <p:spPr bwMode="auto">
          <a:xfrm>
            <a:off x="8382000" y="3625850"/>
            <a:ext cx="260350" cy="628650"/>
          </a:xfrm>
          <a:prstGeom prst="rightBrace">
            <a:avLst>
              <a:gd name="adj1" fmla="val 40915"/>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16391" name="Slide Number Placeholder 2"/>
          <p:cNvSpPr>
            <a:spLocks noGrp="1"/>
          </p:cNvSpPr>
          <p:nvPr>
            <p:ph type="sldNum" sz="quarter" idx="12"/>
          </p:nvPr>
        </p:nvSpPr>
        <p:spPr bwMode="auto">
          <a:xfrm>
            <a:off x="8229600" y="4914900"/>
            <a:ext cx="609600" cy="114300"/>
          </a:xfrm>
          <a:noFill/>
          <a:ln>
            <a:miter lim="800000"/>
            <a:headEnd/>
            <a:tailEnd/>
          </a:ln>
        </p:spPr>
        <p:txBody>
          <a:bodyPr/>
          <a:lstStyle/>
          <a:p>
            <a:pPr algn="l"/>
            <a:fld id="{3F8A7A1F-8448-431F-BEB9-D1E988823F2B}" type="slidenum">
              <a:rPr lang="en-US" smtClean="0"/>
              <a:pPr algn="l"/>
              <a:t>13</a:t>
            </a:fld>
            <a:endParaRPr lang="en-US" smtClean="0"/>
          </a:p>
        </p:txBody>
      </p:sp>
      <p:sp>
        <p:nvSpPr>
          <p:cNvPr id="9" name="Rectangle 2"/>
          <p:cNvSpPr txBox="1">
            <a:spLocks noChangeArrowheads="1"/>
          </p:cNvSpPr>
          <p:nvPr/>
        </p:nvSpPr>
        <p:spPr>
          <a:xfrm>
            <a:off x="349250" y="447675"/>
            <a:ext cx="8375650" cy="395288"/>
          </a:xfrm>
          <a:prstGeom prst="rect">
            <a:avLst/>
          </a:prstGeom>
        </p:spPr>
        <p:txBody>
          <a:bodyPr anchor="b"/>
          <a:lstStyle>
            <a:lvl1pPr algn="l" rtl="0" eaLnBrk="0" fontAlgn="base" hangingPunct="0">
              <a:spcBef>
                <a:spcPct val="0"/>
              </a:spcBef>
              <a:spcAft>
                <a:spcPct val="0"/>
              </a:spcAft>
              <a:tabLst>
                <a:tab pos="1543050" algn="l"/>
              </a:tabLst>
              <a:defRPr sz="22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pPr eaLnBrk="1" hangingPunct="1">
              <a:defRPr/>
            </a:pPr>
            <a:r>
              <a:rPr lang="en-US" sz="2000" kern="0" dirty="0" smtClean="0">
                <a:solidFill>
                  <a:schemeClr val="tx1"/>
                </a:solidFill>
                <a:latin typeface="Arial" panose="020B0604020202020204" pitchFamily="34" charset="0"/>
                <a:cs typeface="Arial" panose="020B0604020202020204" pitchFamily="34" charset="0"/>
              </a:rPr>
              <a:t>Vacancy Rates: Rental is ‘Tight’, For-Sale Close to ‘Average’</a:t>
            </a:r>
            <a:endParaRPr lang="en-US" sz="2000" kern="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Content Placeholder 18"/>
          <p:cNvGraphicFramePr>
            <a:graphicFrameLocks/>
          </p:cNvGraphicFramePr>
          <p:nvPr/>
        </p:nvGraphicFramePr>
        <p:xfrm>
          <a:off x="330200" y="942975"/>
          <a:ext cx="8407400" cy="3471863"/>
        </p:xfrm>
        <a:graphic>
          <a:graphicData uri="http://schemas.openxmlformats.org/presentationml/2006/ole">
            <mc:AlternateContent xmlns:mc="http://schemas.openxmlformats.org/markup-compatibility/2006">
              <mc:Choice xmlns:v="urn:schemas-microsoft-com:vml" Requires="v">
                <p:oleObj spid="_x0000_s17411" r:id="rId4" imgW="8407113" imgH="3468925" progId="Excel.Chart.8">
                  <p:embed/>
                </p:oleObj>
              </mc:Choice>
              <mc:Fallback>
                <p:oleObj r:id="rId4" imgW="8407113" imgH="3468925" progId="Excel.Chart.8">
                  <p:embed/>
                  <p:pic>
                    <p:nvPicPr>
                      <p:cNvPr id="0" name="Content Placeholder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942975"/>
                        <a:ext cx="8407400" cy="347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1" name="TextBox 9"/>
          <p:cNvSpPr txBox="1">
            <a:spLocks noChangeArrowheads="1"/>
          </p:cNvSpPr>
          <p:nvPr/>
        </p:nvSpPr>
        <p:spPr bwMode="auto">
          <a:xfrm>
            <a:off x="1831975" y="1560513"/>
            <a:ext cx="1462088" cy="307975"/>
          </a:xfrm>
          <a:prstGeom prst="rect">
            <a:avLst/>
          </a:prstGeom>
          <a:noFill/>
          <a:ln w="9525">
            <a:noFill/>
            <a:miter lim="800000"/>
            <a:headEnd/>
            <a:tailEnd/>
          </a:ln>
        </p:spPr>
        <p:txBody>
          <a:bodyPr>
            <a:spAutoFit/>
          </a:bodyPr>
          <a:lstStyle/>
          <a:p>
            <a:pPr algn="ctr"/>
            <a:r>
              <a:rPr lang="en-US" sz="1400" b="1">
                <a:solidFill>
                  <a:srgbClr val="296DC1"/>
                </a:solidFill>
                <a:cs typeface="Arial" charset="0"/>
              </a:rPr>
              <a:t>United States</a:t>
            </a:r>
          </a:p>
        </p:txBody>
      </p:sp>
      <p:sp>
        <p:nvSpPr>
          <p:cNvPr id="17412" name="TextBox 13"/>
          <p:cNvSpPr txBox="1">
            <a:spLocks noChangeArrowheads="1"/>
          </p:cNvSpPr>
          <p:nvPr/>
        </p:nvSpPr>
        <p:spPr bwMode="auto">
          <a:xfrm>
            <a:off x="344488" y="819150"/>
            <a:ext cx="4714875" cy="307975"/>
          </a:xfrm>
          <a:prstGeom prst="rect">
            <a:avLst/>
          </a:prstGeom>
          <a:noFill/>
          <a:ln w="9525">
            <a:noFill/>
            <a:miter lim="800000"/>
            <a:headEnd/>
            <a:tailEnd/>
          </a:ln>
        </p:spPr>
        <p:txBody>
          <a:bodyPr wrap="none">
            <a:spAutoFit/>
          </a:bodyPr>
          <a:lstStyle/>
          <a:p>
            <a:pPr algn="ctr"/>
            <a:r>
              <a:rPr lang="en-US" sz="1400" b="1">
                <a:cs typeface="Arial" charset="0"/>
              </a:rPr>
              <a:t>Freddie Mac House Price Index (December 2000=100)</a:t>
            </a:r>
          </a:p>
        </p:txBody>
      </p:sp>
      <p:sp>
        <p:nvSpPr>
          <p:cNvPr id="17413" name="Line 9"/>
          <p:cNvSpPr>
            <a:spLocks noChangeShapeType="1"/>
          </p:cNvSpPr>
          <p:nvPr/>
        </p:nvSpPr>
        <p:spPr bwMode="auto">
          <a:xfrm>
            <a:off x="4278313" y="1435100"/>
            <a:ext cx="0" cy="560388"/>
          </a:xfrm>
          <a:prstGeom prst="line">
            <a:avLst/>
          </a:prstGeom>
          <a:noFill/>
          <a:ln w="19050" cap="rnd">
            <a:solidFill>
              <a:srgbClr val="FF0000"/>
            </a:solidFill>
            <a:round/>
            <a:headEnd type="triangle" w="med" len="med"/>
            <a:tailEnd type="triangle" w="med" len="med"/>
          </a:ln>
          <a:effectLst/>
        </p:spPr>
        <p:txBody>
          <a:bodyPr/>
          <a:lstStyle/>
          <a:p>
            <a:endParaRPr lang="en-US"/>
          </a:p>
        </p:txBody>
      </p:sp>
      <p:sp>
        <p:nvSpPr>
          <p:cNvPr id="1374218" name="Text Box 10"/>
          <p:cNvSpPr txBox="1">
            <a:spLocks noChangeArrowheads="1"/>
          </p:cNvSpPr>
          <p:nvPr/>
        </p:nvSpPr>
        <p:spPr bwMode="auto">
          <a:xfrm>
            <a:off x="3605213" y="1519238"/>
            <a:ext cx="6223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cap="rnd">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400" b="1" dirty="0">
                <a:solidFill>
                  <a:srgbClr val="FF0000"/>
                </a:solidFill>
                <a:latin typeface="+mn-lt"/>
              </a:rPr>
              <a:t>11%</a:t>
            </a:r>
          </a:p>
          <a:p>
            <a:pPr algn="ctr">
              <a:defRPr/>
            </a:pPr>
            <a:r>
              <a:rPr lang="en-US" sz="1400" b="1" dirty="0">
                <a:solidFill>
                  <a:srgbClr val="FF0000"/>
                </a:solidFill>
                <a:latin typeface="+mn-lt"/>
              </a:rPr>
              <a:t>Down</a:t>
            </a:r>
          </a:p>
        </p:txBody>
      </p:sp>
      <p:sp>
        <p:nvSpPr>
          <p:cNvPr id="17415" name="Line 9"/>
          <p:cNvSpPr>
            <a:spLocks noChangeShapeType="1"/>
          </p:cNvSpPr>
          <p:nvPr/>
        </p:nvSpPr>
        <p:spPr bwMode="auto">
          <a:xfrm>
            <a:off x="6586538" y="2049463"/>
            <a:ext cx="0" cy="830262"/>
          </a:xfrm>
          <a:prstGeom prst="line">
            <a:avLst/>
          </a:prstGeom>
          <a:noFill/>
          <a:ln w="19050" cap="rnd">
            <a:solidFill>
              <a:srgbClr val="339933"/>
            </a:solidFill>
            <a:round/>
            <a:headEnd type="triangle" w="med" len="med"/>
            <a:tailEnd type="triangle" w="med" len="med"/>
          </a:ln>
          <a:effectLst/>
        </p:spPr>
        <p:txBody>
          <a:bodyPr/>
          <a:lstStyle/>
          <a:p>
            <a:endParaRPr lang="en-US"/>
          </a:p>
        </p:txBody>
      </p:sp>
      <p:sp>
        <p:nvSpPr>
          <p:cNvPr id="17416" name="Text Box 10"/>
          <p:cNvSpPr txBox="1">
            <a:spLocks noChangeArrowheads="1"/>
          </p:cNvSpPr>
          <p:nvPr/>
        </p:nvSpPr>
        <p:spPr bwMode="auto">
          <a:xfrm>
            <a:off x="5981700" y="2268538"/>
            <a:ext cx="571500" cy="522287"/>
          </a:xfrm>
          <a:prstGeom prst="rect">
            <a:avLst/>
          </a:prstGeom>
          <a:noFill/>
          <a:ln w="12700" cap="rnd">
            <a:noFill/>
            <a:miter lim="800000"/>
            <a:headEnd/>
            <a:tailEnd/>
          </a:ln>
          <a:effectLst/>
        </p:spPr>
        <p:txBody>
          <a:bodyPr>
            <a:spAutoFit/>
          </a:bodyPr>
          <a:lstStyle/>
          <a:p>
            <a:pPr algn="ctr"/>
            <a:r>
              <a:rPr lang="en-US" sz="1400" b="1">
                <a:solidFill>
                  <a:srgbClr val="339933"/>
                </a:solidFill>
              </a:rPr>
              <a:t>20% Up</a:t>
            </a:r>
          </a:p>
        </p:txBody>
      </p:sp>
      <p:sp>
        <p:nvSpPr>
          <p:cNvPr id="16" name="Text Box 5"/>
          <p:cNvSpPr txBox="1">
            <a:spLocks noChangeArrowheads="1"/>
          </p:cNvSpPr>
          <p:nvPr/>
        </p:nvSpPr>
        <p:spPr bwMode="auto">
          <a:xfrm>
            <a:off x="381000" y="4794250"/>
            <a:ext cx="8305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2" tIns="45691" rIns="91382" bIns="45691">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defRPr/>
            </a:pPr>
            <a:r>
              <a:rPr lang="en-US" sz="900" i="1" dirty="0">
                <a:solidFill>
                  <a:schemeClr val="bg1">
                    <a:lumMod val="50000"/>
                  </a:schemeClr>
                </a:solidFill>
                <a:latin typeface="Arial" charset="0"/>
              </a:rPr>
              <a:t>Source: Freddie Mac House Price </a:t>
            </a:r>
            <a:r>
              <a:rPr lang="en-US" sz="900" i="1" dirty="0" smtClean="0">
                <a:solidFill>
                  <a:schemeClr val="bg1">
                    <a:lumMod val="50000"/>
                  </a:schemeClr>
                </a:solidFill>
                <a:latin typeface="Arial" charset="0"/>
              </a:rPr>
              <a:t>Index  (Seasonally-Adjusted; January 2000-September 2014), January 2015 Outlook</a:t>
            </a:r>
            <a:endParaRPr lang="en-US" sz="900" i="1" dirty="0">
              <a:solidFill>
                <a:schemeClr val="bg1">
                  <a:lumMod val="50000"/>
                </a:schemeClr>
              </a:solidFill>
              <a:latin typeface="Arial" charset="0"/>
            </a:endParaRPr>
          </a:p>
        </p:txBody>
      </p:sp>
      <p:sp>
        <p:nvSpPr>
          <p:cNvPr id="17418" name="Rectangle 2"/>
          <p:cNvSpPr>
            <a:spLocks noChangeArrowheads="1"/>
          </p:cNvSpPr>
          <p:nvPr/>
        </p:nvSpPr>
        <p:spPr bwMode="auto">
          <a:xfrm>
            <a:off x="304800" y="400050"/>
            <a:ext cx="8667750" cy="447675"/>
          </a:xfrm>
          <a:prstGeom prst="rect">
            <a:avLst/>
          </a:prstGeom>
          <a:noFill/>
          <a:ln w="9525">
            <a:noFill/>
            <a:miter lim="800000"/>
            <a:headEnd/>
            <a:tailEnd/>
          </a:ln>
        </p:spPr>
        <p:txBody>
          <a:bodyPr lIns="0" tIns="45709" rIns="0" bIns="45709" anchor="b"/>
          <a:lstStyle/>
          <a:p>
            <a:r>
              <a:rPr lang="en-US" sz="2000" b="1"/>
              <a:t>House Prices Up 20% from Trough (but Are Still Down 11% from Peak)</a:t>
            </a:r>
          </a:p>
        </p:txBody>
      </p:sp>
      <p:sp>
        <p:nvSpPr>
          <p:cNvPr id="18" name="TextBox 17"/>
          <p:cNvSpPr txBox="1"/>
          <p:nvPr/>
        </p:nvSpPr>
        <p:spPr>
          <a:xfrm>
            <a:off x="304800" y="4364038"/>
            <a:ext cx="8382000" cy="369887"/>
          </a:xfrm>
          <a:prstGeom prst="rect">
            <a:avLst/>
          </a:prstGeom>
          <a:noFill/>
          <a:ln>
            <a:solidFill>
              <a:schemeClr val="accent1">
                <a:shade val="95000"/>
                <a:satMod val="105000"/>
              </a:schemeClr>
            </a:solidFill>
          </a:ln>
        </p:spPr>
        <p:txBody>
          <a:bodyPr lIns="91418" tIns="45709" rIns="91418" bIns="45709">
            <a:spAutoFit/>
          </a:bodyPr>
          <a:lstStyle/>
          <a:p>
            <a:pPr algn="ctr">
              <a:defRPr/>
            </a:pPr>
            <a:r>
              <a:rPr lang="en-US" dirty="0">
                <a:latin typeface="+mn-lt"/>
              </a:rPr>
              <a:t>Values Generally Back to 2005 Levels</a:t>
            </a:r>
          </a:p>
        </p:txBody>
      </p:sp>
      <p:cxnSp>
        <p:nvCxnSpPr>
          <p:cNvPr id="17420" name="Straight Connector 3"/>
          <p:cNvCxnSpPr>
            <a:cxnSpLocks noChangeShapeType="1"/>
          </p:cNvCxnSpPr>
          <p:nvPr/>
        </p:nvCxnSpPr>
        <p:spPr bwMode="auto">
          <a:xfrm>
            <a:off x="3273425" y="2049463"/>
            <a:ext cx="0" cy="2011362"/>
          </a:xfrm>
          <a:prstGeom prst="line">
            <a:avLst/>
          </a:prstGeom>
          <a:noFill/>
          <a:ln w="9525" algn="ctr">
            <a:solidFill>
              <a:schemeClr val="tx1"/>
            </a:solidFill>
            <a:prstDash val="dash"/>
            <a:round/>
            <a:headEnd/>
            <a:tailEnd/>
          </a:ln>
          <a:effectLst/>
        </p:spPr>
      </p:cxnSp>
      <p:sp>
        <p:nvSpPr>
          <p:cNvPr id="17421" name="Text Box 5"/>
          <p:cNvSpPr txBox="1">
            <a:spLocks noChangeArrowheads="1"/>
          </p:cNvSpPr>
          <p:nvPr/>
        </p:nvSpPr>
        <p:spPr bwMode="auto">
          <a:xfrm>
            <a:off x="7543800" y="1435100"/>
            <a:ext cx="831850" cy="195263"/>
          </a:xfrm>
          <a:prstGeom prst="rect">
            <a:avLst/>
          </a:prstGeom>
          <a:solidFill>
            <a:srgbClr val="FFFFFF"/>
          </a:solidFill>
          <a:ln w="9525">
            <a:solidFill>
              <a:srgbClr val="C0C0C0"/>
            </a:solidFill>
            <a:miter lim="800000"/>
            <a:headEnd/>
            <a:tailEnd/>
          </a:ln>
        </p:spPr>
        <p:txBody>
          <a:bodyPr wrap="none" lIns="91379" tIns="45689" rIns="91379" bIns="45689" anchor="ctr"/>
          <a:lstStyle/>
          <a:p>
            <a:pPr eaLnBrk="1" hangingPunct="1"/>
            <a:r>
              <a:rPr lang="en-US" sz="1200" b="1">
                <a:solidFill>
                  <a:srgbClr val="777777"/>
                </a:solidFill>
                <a:cs typeface="Arial" charset="0"/>
              </a:rPr>
              <a:t>Forecast</a:t>
            </a:r>
          </a:p>
        </p:txBody>
      </p:sp>
      <p:sp>
        <p:nvSpPr>
          <p:cNvPr id="17422"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fld id="{7AF9A33E-A216-44F7-A7D2-87FEE2C7C1A2}" type="slidenum">
              <a:rPr lang="en-US" smtClean="0"/>
              <a:pPr/>
              <a:t>14</a:t>
            </a:fld>
            <a:endParaRPr lang="en-US" smtClean="0"/>
          </a:p>
        </p:txBody>
      </p:sp>
      <p:sp>
        <p:nvSpPr>
          <p:cNvPr id="17423" name="Text Box 10"/>
          <p:cNvSpPr txBox="1">
            <a:spLocks noChangeArrowheads="1"/>
          </p:cNvSpPr>
          <p:nvPr/>
        </p:nvSpPr>
        <p:spPr bwMode="auto">
          <a:xfrm>
            <a:off x="8305800" y="1552575"/>
            <a:ext cx="895350" cy="523875"/>
          </a:xfrm>
          <a:prstGeom prst="rect">
            <a:avLst/>
          </a:prstGeom>
          <a:noFill/>
          <a:ln w="12700" cap="rnd">
            <a:noFill/>
            <a:miter lim="800000"/>
            <a:headEnd/>
            <a:tailEnd/>
          </a:ln>
          <a:effectLst/>
        </p:spPr>
        <p:txBody>
          <a:bodyPr>
            <a:spAutoFit/>
          </a:bodyPr>
          <a:lstStyle/>
          <a:p>
            <a:pPr algn="ctr"/>
            <a:r>
              <a:rPr lang="en-US" sz="1400" b="1">
                <a:solidFill>
                  <a:srgbClr val="92D050"/>
                </a:solidFill>
              </a:rPr>
              <a:t>2015:</a:t>
            </a:r>
          </a:p>
          <a:p>
            <a:pPr algn="ctr"/>
            <a:r>
              <a:rPr lang="en-US" sz="1400" b="1">
                <a:solidFill>
                  <a:srgbClr val="92D050"/>
                </a:solidFill>
              </a:rPr>
              <a:t>3.5% Up</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50"/>
          <p:cNvSpPr>
            <a:spLocks noGrp="1" noChangeArrowheads="1"/>
          </p:cNvSpPr>
          <p:nvPr>
            <p:ph type="title" idx="4294967295"/>
          </p:nvPr>
        </p:nvSpPr>
        <p:spPr>
          <a:xfrm>
            <a:off x="661988" y="455613"/>
            <a:ext cx="8162925" cy="382587"/>
          </a:xfrm>
        </p:spPr>
        <p:txBody>
          <a:bodyPr/>
          <a:lstStyle/>
          <a:p>
            <a:pPr eaLnBrk="1" hangingPunct="1"/>
            <a:r>
              <a:rPr lang="en-US" sz="2000" b="1" smtClean="0">
                <a:solidFill>
                  <a:schemeClr val="tx1"/>
                </a:solidFill>
                <a:latin typeface="Arial" charset="0"/>
                <a:cs typeface="Arial" charset="0"/>
              </a:rPr>
              <a:t>House Price Performance By State, Sept. 2013 to Sept. 2014</a:t>
            </a:r>
            <a:endParaRPr lang="en-US" sz="2000" b="1" baseline="30000" smtClean="0">
              <a:solidFill>
                <a:schemeClr val="tx1"/>
              </a:solidFill>
              <a:latin typeface="Arial" charset="0"/>
              <a:cs typeface="Arial" charset="0"/>
            </a:endParaRPr>
          </a:p>
        </p:txBody>
      </p:sp>
      <p:sp>
        <p:nvSpPr>
          <p:cNvPr id="18435" name="Freeform 2051"/>
          <p:cNvSpPr>
            <a:spLocks noChangeAspect="1"/>
          </p:cNvSpPr>
          <p:nvPr/>
        </p:nvSpPr>
        <p:spPr bwMode="auto">
          <a:xfrm>
            <a:off x="1573213" y="2068513"/>
            <a:ext cx="949325" cy="1074737"/>
          </a:xfrm>
          <a:custGeom>
            <a:avLst/>
            <a:gdLst>
              <a:gd name="T0" fmla="*/ 2147483647 w 492"/>
              <a:gd name="T1" fmla="*/ 0 h 667"/>
              <a:gd name="T2" fmla="*/ 0 w 492"/>
              <a:gd name="T3" fmla="*/ 2147483647 h 667"/>
              <a:gd name="T4" fmla="*/ 2147483647 w 492"/>
              <a:gd name="T5" fmla="*/ 2147483647 h 667"/>
              <a:gd name="T6" fmla="*/ 2147483647 w 492"/>
              <a:gd name="T7" fmla="*/ 2147483647 h 667"/>
              <a:gd name="T8" fmla="*/ 2147483647 w 492"/>
              <a:gd name="T9" fmla="*/ 2147483647 h 667"/>
              <a:gd name="T10" fmla="*/ 2147483647 w 492"/>
              <a:gd name="T11" fmla="*/ 2147483647 h 667"/>
              <a:gd name="T12" fmla="*/ 2147483647 w 492"/>
              <a:gd name="T13" fmla="*/ 2147483647 h 667"/>
              <a:gd name="T14" fmla="*/ 2147483647 w 492"/>
              <a:gd name="T15" fmla="*/ 2147483647 h 667"/>
              <a:gd name="T16" fmla="*/ 2147483647 w 492"/>
              <a:gd name="T17" fmla="*/ 2147483647 h 667"/>
              <a:gd name="T18" fmla="*/ 2147483647 w 492"/>
              <a:gd name="T19" fmla="*/ 2147483647 h 667"/>
              <a:gd name="T20" fmla="*/ 2147483647 w 492"/>
              <a:gd name="T21" fmla="*/ 2147483647 h 667"/>
              <a:gd name="T22" fmla="*/ 2147483647 w 492"/>
              <a:gd name="T23" fmla="*/ 0 h 6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2"/>
              <a:gd name="T37" fmla="*/ 0 h 667"/>
              <a:gd name="T38" fmla="*/ 492 w 492"/>
              <a:gd name="T39" fmla="*/ 667 h 6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2" h="667">
                <a:moveTo>
                  <a:pt x="62" y="0"/>
                </a:moveTo>
                <a:lnTo>
                  <a:pt x="0" y="265"/>
                </a:lnTo>
                <a:lnTo>
                  <a:pt x="335" y="667"/>
                </a:lnTo>
                <a:lnTo>
                  <a:pt x="356" y="649"/>
                </a:lnTo>
                <a:lnTo>
                  <a:pt x="354" y="569"/>
                </a:lnTo>
                <a:lnTo>
                  <a:pt x="396" y="575"/>
                </a:lnTo>
                <a:lnTo>
                  <a:pt x="439" y="332"/>
                </a:lnTo>
                <a:lnTo>
                  <a:pt x="468" y="166"/>
                </a:lnTo>
                <a:lnTo>
                  <a:pt x="476" y="116"/>
                </a:lnTo>
                <a:lnTo>
                  <a:pt x="492" y="71"/>
                </a:lnTo>
                <a:lnTo>
                  <a:pt x="275" y="38"/>
                </a:lnTo>
                <a:lnTo>
                  <a:pt x="62" y="0"/>
                </a:lnTo>
              </a:path>
            </a:pathLst>
          </a:custGeom>
          <a:solidFill>
            <a:srgbClr val="FFFFCC"/>
          </a:solidFill>
          <a:ln w="12700" cap="rnd">
            <a:solidFill>
              <a:schemeClr val="tx1"/>
            </a:solidFill>
            <a:round/>
            <a:headEnd/>
            <a:tailEnd/>
          </a:ln>
        </p:spPr>
        <p:txBody>
          <a:bodyPr/>
          <a:lstStyle/>
          <a:p>
            <a:endParaRPr lang="en-US"/>
          </a:p>
        </p:txBody>
      </p:sp>
      <p:sp>
        <p:nvSpPr>
          <p:cNvPr id="18436" name="Freeform 2052"/>
          <p:cNvSpPr>
            <a:spLocks noChangeAspect="1"/>
          </p:cNvSpPr>
          <p:nvPr/>
        </p:nvSpPr>
        <p:spPr bwMode="auto">
          <a:xfrm>
            <a:off x="2087563" y="1177925"/>
            <a:ext cx="876300" cy="1044575"/>
          </a:xfrm>
          <a:custGeom>
            <a:avLst/>
            <a:gdLst>
              <a:gd name="T0" fmla="*/ 2147483647 w 455"/>
              <a:gd name="T1" fmla="*/ 0 h 649"/>
              <a:gd name="T2" fmla="*/ 2147483647 w 455"/>
              <a:gd name="T3" fmla="*/ 2147483647 h 649"/>
              <a:gd name="T4" fmla="*/ 2147483647 w 455"/>
              <a:gd name="T5" fmla="*/ 2147483647 h 649"/>
              <a:gd name="T6" fmla="*/ 2147483647 w 455"/>
              <a:gd name="T7" fmla="*/ 2147483647 h 649"/>
              <a:gd name="T8" fmla="*/ 2147483647 w 455"/>
              <a:gd name="T9" fmla="*/ 2147483647 h 649"/>
              <a:gd name="T10" fmla="*/ 2147483647 w 455"/>
              <a:gd name="T11" fmla="*/ 2147483647 h 649"/>
              <a:gd name="T12" fmla="*/ 2147483647 w 455"/>
              <a:gd name="T13" fmla="*/ 2147483647 h 649"/>
              <a:gd name="T14" fmla="*/ 0 w 455"/>
              <a:gd name="T15" fmla="*/ 2147483647 h 649"/>
              <a:gd name="T16" fmla="*/ 2147483647 w 455"/>
              <a:gd name="T17" fmla="*/ 2147483647 h 649"/>
              <a:gd name="T18" fmla="*/ 2147483647 w 455"/>
              <a:gd name="T19" fmla="*/ 2147483647 h 649"/>
              <a:gd name="T20" fmla="*/ 2147483647 w 455"/>
              <a:gd name="T21" fmla="*/ 2147483647 h 649"/>
              <a:gd name="T22" fmla="*/ 2147483647 w 455"/>
              <a:gd name="T23" fmla="*/ 2147483647 h 649"/>
              <a:gd name="T24" fmla="*/ 2147483647 w 455"/>
              <a:gd name="T25" fmla="*/ 2147483647 h 649"/>
              <a:gd name="T26" fmla="*/ 2147483647 w 455"/>
              <a:gd name="T27" fmla="*/ 2147483647 h 649"/>
              <a:gd name="T28" fmla="*/ 2147483647 w 455"/>
              <a:gd name="T29" fmla="*/ 2147483647 h 649"/>
              <a:gd name="T30" fmla="*/ 2147483647 w 455"/>
              <a:gd name="T31" fmla="*/ 2147483647 h 649"/>
              <a:gd name="T32" fmla="*/ 2147483647 w 455"/>
              <a:gd name="T33" fmla="*/ 2147483647 h 649"/>
              <a:gd name="T34" fmla="*/ 2147483647 w 455"/>
              <a:gd name="T35" fmla="*/ 2147483647 h 649"/>
              <a:gd name="T36" fmla="*/ 2147483647 w 455"/>
              <a:gd name="T37" fmla="*/ 2147483647 h 649"/>
              <a:gd name="T38" fmla="*/ 2147483647 w 455"/>
              <a:gd name="T39" fmla="*/ 2147483647 h 649"/>
              <a:gd name="T40" fmla="*/ 2147483647 w 455"/>
              <a:gd name="T41" fmla="*/ 2147483647 h 649"/>
              <a:gd name="T42" fmla="*/ 2147483647 w 455"/>
              <a:gd name="T43" fmla="*/ 0 h 6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5"/>
              <a:gd name="T67" fmla="*/ 0 h 649"/>
              <a:gd name="T68" fmla="*/ 455 w 455"/>
              <a:gd name="T69" fmla="*/ 649 h 6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5" h="649">
                <a:moveTo>
                  <a:pt x="107" y="0"/>
                </a:moveTo>
                <a:lnTo>
                  <a:pt x="67" y="252"/>
                </a:lnTo>
                <a:lnTo>
                  <a:pt x="108" y="306"/>
                </a:lnTo>
                <a:lnTo>
                  <a:pt x="43" y="361"/>
                </a:lnTo>
                <a:lnTo>
                  <a:pt x="35" y="400"/>
                </a:lnTo>
                <a:lnTo>
                  <a:pt x="53" y="428"/>
                </a:lnTo>
                <a:lnTo>
                  <a:pt x="35" y="442"/>
                </a:lnTo>
                <a:lnTo>
                  <a:pt x="0" y="588"/>
                </a:lnTo>
                <a:lnTo>
                  <a:pt x="211" y="621"/>
                </a:lnTo>
                <a:lnTo>
                  <a:pt x="419" y="649"/>
                </a:lnTo>
                <a:lnTo>
                  <a:pt x="446" y="509"/>
                </a:lnTo>
                <a:lnTo>
                  <a:pt x="455" y="434"/>
                </a:lnTo>
                <a:lnTo>
                  <a:pt x="424" y="412"/>
                </a:lnTo>
                <a:lnTo>
                  <a:pt x="378" y="420"/>
                </a:lnTo>
                <a:lnTo>
                  <a:pt x="325" y="425"/>
                </a:lnTo>
                <a:lnTo>
                  <a:pt x="319" y="374"/>
                </a:lnTo>
                <a:lnTo>
                  <a:pt x="248" y="317"/>
                </a:lnTo>
                <a:lnTo>
                  <a:pt x="251" y="290"/>
                </a:lnTo>
                <a:lnTo>
                  <a:pt x="263" y="248"/>
                </a:lnTo>
                <a:lnTo>
                  <a:pt x="159" y="113"/>
                </a:lnTo>
                <a:lnTo>
                  <a:pt x="182" y="8"/>
                </a:lnTo>
                <a:lnTo>
                  <a:pt x="107" y="0"/>
                </a:lnTo>
              </a:path>
            </a:pathLst>
          </a:custGeom>
          <a:solidFill>
            <a:srgbClr val="FFA623"/>
          </a:solidFill>
          <a:ln w="12700" cap="rnd">
            <a:solidFill>
              <a:srgbClr val="000000"/>
            </a:solidFill>
            <a:round/>
            <a:headEnd/>
            <a:tailEnd/>
          </a:ln>
        </p:spPr>
        <p:txBody>
          <a:bodyPr/>
          <a:lstStyle/>
          <a:p>
            <a:endParaRPr lang="en-US"/>
          </a:p>
        </p:txBody>
      </p:sp>
      <p:sp>
        <p:nvSpPr>
          <p:cNvPr id="18437" name="Freeform 2053"/>
          <p:cNvSpPr>
            <a:spLocks noChangeAspect="1"/>
          </p:cNvSpPr>
          <p:nvPr/>
        </p:nvSpPr>
        <p:spPr bwMode="auto">
          <a:xfrm>
            <a:off x="2359025" y="2181225"/>
            <a:ext cx="793750" cy="774700"/>
          </a:xfrm>
          <a:custGeom>
            <a:avLst/>
            <a:gdLst>
              <a:gd name="T0" fmla="*/ 2147483647 w 412"/>
              <a:gd name="T1" fmla="*/ 0 h 480"/>
              <a:gd name="T2" fmla="*/ 2147483647 w 412"/>
              <a:gd name="T3" fmla="*/ 2147483647 h 480"/>
              <a:gd name="T4" fmla="*/ 2147483647 w 412"/>
              <a:gd name="T5" fmla="*/ 2147483647 h 480"/>
              <a:gd name="T6" fmla="*/ 2147483647 w 412"/>
              <a:gd name="T7" fmla="*/ 2147483647 h 480"/>
              <a:gd name="T8" fmla="*/ 2147483647 w 412"/>
              <a:gd name="T9" fmla="*/ 2147483647 h 480"/>
              <a:gd name="T10" fmla="*/ 0 w 412"/>
              <a:gd name="T11" fmla="*/ 2147483647 h 480"/>
              <a:gd name="T12" fmla="*/ 2147483647 w 412"/>
              <a:gd name="T13" fmla="*/ 2147483647 h 480"/>
              <a:gd name="T14" fmla="*/ 2147483647 w 412"/>
              <a:gd name="T15" fmla="*/ 2147483647 h 480"/>
              <a:gd name="T16" fmla="*/ 0 60000 65536"/>
              <a:gd name="T17" fmla="*/ 0 60000 65536"/>
              <a:gd name="T18" fmla="*/ 0 60000 65536"/>
              <a:gd name="T19" fmla="*/ 0 60000 65536"/>
              <a:gd name="T20" fmla="*/ 0 60000 65536"/>
              <a:gd name="T21" fmla="*/ 0 60000 65536"/>
              <a:gd name="T22" fmla="*/ 0 60000 65536"/>
              <a:gd name="T23" fmla="*/ 0 60000 65536"/>
              <a:gd name="T24" fmla="*/ 0 w 412"/>
              <a:gd name="T25" fmla="*/ 0 h 480"/>
              <a:gd name="T26" fmla="*/ 412 w 412"/>
              <a:gd name="T27" fmla="*/ 480 h 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 h="480">
                <a:moveTo>
                  <a:pt x="75" y="0"/>
                </a:moveTo>
                <a:lnTo>
                  <a:pt x="276" y="23"/>
                </a:lnTo>
                <a:lnTo>
                  <a:pt x="264" y="119"/>
                </a:lnTo>
                <a:lnTo>
                  <a:pt x="412" y="132"/>
                </a:lnTo>
                <a:lnTo>
                  <a:pt x="371" y="480"/>
                </a:lnTo>
                <a:lnTo>
                  <a:pt x="0" y="444"/>
                </a:lnTo>
                <a:lnTo>
                  <a:pt x="38" y="221"/>
                </a:lnTo>
                <a:lnTo>
                  <a:pt x="76" y="3"/>
                </a:lnTo>
              </a:path>
            </a:pathLst>
          </a:custGeom>
          <a:solidFill>
            <a:srgbClr val="FFA623"/>
          </a:solidFill>
          <a:ln w="12700" cap="rnd">
            <a:solidFill>
              <a:schemeClr val="tx1"/>
            </a:solidFill>
            <a:round/>
            <a:headEnd/>
            <a:tailEnd/>
          </a:ln>
        </p:spPr>
        <p:txBody>
          <a:bodyPr/>
          <a:lstStyle/>
          <a:p>
            <a:endParaRPr lang="en-US"/>
          </a:p>
        </p:txBody>
      </p:sp>
      <p:sp>
        <p:nvSpPr>
          <p:cNvPr id="18438" name="Freeform 2054" descr="Wide upward diagonal"/>
          <p:cNvSpPr>
            <a:spLocks noChangeAspect="1"/>
          </p:cNvSpPr>
          <p:nvPr/>
        </p:nvSpPr>
        <p:spPr bwMode="auto">
          <a:xfrm>
            <a:off x="2398713" y="1190625"/>
            <a:ext cx="1489075" cy="700088"/>
          </a:xfrm>
          <a:custGeom>
            <a:avLst/>
            <a:gdLst>
              <a:gd name="T0" fmla="*/ 2147483647 w 555"/>
              <a:gd name="T1" fmla="*/ 0 h 350"/>
              <a:gd name="T2" fmla="*/ 2147483647 w 555"/>
              <a:gd name="T3" fmla="*/ 2147483647 h 350"/>
              <a:gd name="T4" fmla="*/ 2147483647 w 555"/>
              <a:gd name="T5" fmla="*/ 2147483647 h 350"/>
              <a:gd name="T6" fmla="*/ 2147483647 w 555"/>
              <a:gd name="T7" fmla="*/ 2147483647 h 350"/>
              <a:gd name="T8" fmla="*/ 2147483647 w 555"/>
              <a:gd name="T9" fmla="*/ 2147483647 h 350"/>
              <a:gd name="T10" fmla="*/ 2147483647 w 555"/>
              <a:gd name="T11" fmla="*/ 2147483647 h 350"/>
              <a:gd name="T12" fmla="*/ 2147483647 w 555"/>
              <a:gd name="T13" fmla="*/ 2147483647 h 350"/>
              <a:gd name="T14" fmla="*/ 2147483647 w 555"/>
              <a:gd name="T15" fmla="*/ 2147483647 h 350"/>
              <a:gd name="T16" fmla="*/ 2147483647 w 555"/>
              <a:gd name="T17" fmla="*/ 2147483647 h 350"/>
              <a:gd name="T18" fmla="*/ 2147483647 w 555"/>
              <a:gd name="T19" fmla="*/ 2147483647 h 350"/>
              <a:gd name="T20" fmla="*/ 2147483647 w 555"/>
              <a:gd name="T21" fmla="*/ 2147483647 h 350"/>
              <a:gd name="T22" fmla="*/ 2147483647 w 555"/>
              <a:gd name="T23" fmla="*/ 2147483647 h 350"/>
              <a:gd name="T24" fmla="*/ 2147483647 w 555"/>
              <a:gd name="T25" fmla="*/ 2147483647 h 350"/>
              <a:gd name="T26" fmla="*/ 2147483647 w 555"/>
              <a:gd name="T27" fmla="*/ 2147483647 h 350"/>
              <a:gd name="T28" fmla="*/ 2147483647 w 555"/>
              <a:gd name="T29" fmla="*/ 2147483647 h 350"/>
              <a:gd name="T30" fmla="*/ 2147483647 w 555"/>
              <a:gd name="T31" fmla="*/ 2147483647 h 350"/>
              <a:gd name="T32" fmla="*/ 2147483647 w 555"/>
              <a:gd name="T33" fmla="*/ 2147483647 h 350"/>
              <a:gd name="T34" fmla="*/ 0 w 555"/>
              <a:gd name="T35" fmla="*/ 2147483647 h 350"/>
              <a:gd name="T36" fmla="*/ 2147483647 w 555"/>
              <a:gd name="T37" fmla="*/ 0 h 3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50"/>
              <a:gd name="T59" fmla="*/ 555 w 555"/>
              <a:gd name="T60" fmla="*/ 350 h 3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50">
                <a:moveTo>
                  <a:pt x="9" y="0"/>
                </a:moveTo>
                <a:lnTo>
                  <a:pt x="118" y="14"/>
                </a:lnTo>
                <a:lnTo>
                  <a:pt x="184" y="23"/>
                </a:lnTo>
                <a:lnTo>
                  <a:pt x="271" y="32"/>
                </a:lnTo>
                <a:lnTo>
                  <a:pt x="351" y="40"/>
                </a:lnTo>
                <a:lnTo>
                  <a:pt x="489" y="50"/>
                </a:lnTo>
                <a:lnTo>
                  <a:pt x="554" y="55"/>
                </a:lnTo>
                <a:lnTo>
                  <a:pt x="552" y="340"/>
                </a:lnTo>
                <a:lnTo>
                  <a:pt x="213" y="311"/>
                </a:lnTo>
                <a:lnTo>
                  <a:pt x="206" y="349"/>
                </a:lnTo>
                <a:lnTo>
                  <a:pt x="193" y="331"/>
                </a:lnTo>
                <a:lnTo>
                  <a:pt x="162" y="334"/>
                </a:lnTo>
                <a:lnTo>
                  <a:pt x="117" y="341"/>
                </a:lnTo>
                <a:lnTo>
                  <a:pt x="109" y="292"/>
                </a:lnTo>
                <a:lnTo>
                  <a:pt x="56" y="252"/>
                </a:lnTo>
                <a:lnTo>
                  <a:pt x="64" y="215"/>
                </a:lnTo>
                <a:lnTo>
                  <a:pt x="69" y="185"/>
                </a:lnTo>
                <a:lnTo>
                  <a:pt x="0" y="87"/>
                </a:lnTo>
                <a:lnTo>
                  <a:pt x="9" y="0"/>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8439" name="Freeform 2055" descr="Wide upward diagonal"/>
          <p:cNvSpPr>
            <a:spLocks noChangeAspect="1"/>
          </p:cNvSpPr>
          <p:nvPr/>
        </p:nvSpPr>
        <p:spPr bwMode="auto">
          <a:xfrm>
            <a:off x="2857500" y="1809750"/>
            <a:ext cx="1022350" cy="627063"/>
          </a:xfrm>
          <a:custGeom>
            <a:avLst/>
            <a:gdLst>
              <a:gd name="T0" fmla="*/ 2147483647 w 531"/>
              <a:gd name="T1" fmla="*/ 0 h 389"/>
              <a:gd name="T2" fmla="*/ 2147483647 w 531"/>
              <a:gd name="T3" fmla="*/ 2147483647 h 389"/>
              <a:gd name="T4" fmla="*/ 0 w 531"/>
              <a:gd name="T5" fmla="*/ 2147483647 h 389"/>
              <a:gd name="T6" fmla="*/ 2147483647 w 531"/>
              <a:gd name="T7" fmla="*/ 2147483647 h 389"/>
              <a:gd name="T8" fmla="*/ 2147483647 w 531"/>
              <a:gd name="T9" fmla="*/ 2147483647 h 389"/>
              <a:gd name="T10" fmla="*/ 2147483647 w 531"/>
              <a:gd name="T11" fmla="*/ 2147483647 h 389"/>
              <a:gd name="T12" fmla="*/ 2147483647 w 531"/>
              <a:gd name="T13" fmla="*/ 0 h 389"/>
              <a:gd name="T14" fmla="*/ 0 60000 65536"/>
              <a:gd name="T15" fmla="*/ 0 60000 65536"/>
              <a:gd name="T16" fmla="*/ 0 60000 65536"/>
              <a:gd name="T17" fmla="*/ 0 60000 65536"/>
              <a:gd name="T18" fmla="*/ 0 60000 65536"/>
              <a:gd name="T19" fmla="*/ 0 60000 65536"/>
              <a:gd name="T20" fmla="*/ 0 60000 65536"/>
              <a:gd name="T21" fmla="*/ 0 w 531"/>
              <a:gd name="T22" fmla="*/ 0 h 389"/>
              <a:gd name="T23" fmla="*/ 531 w 531"/>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1" h="389">
                <a:moveTo>
                  <a:pt x="51" y="0"/>
                </a:moveTo>
                <a:lnTo>
                  <a:pt x="32" y="145"/>
                </a:lnTo>
                <a:lnTo>
                  <a:pt x="0" y="353"/>
                </a:lnTo>
                <a:lnTo>
                  <a:pt x="153" y="364"/>
                </a:lnTo>
                <a:lnTo>
                  <a:pt x="509" y="389"/>
                </a:lnTo>
                <a:lnTo>
                  <a:pt x="531" y="39"/>
                </a:lnTo>
                <a:lnTo>
                  <a:pt x="51" y="0"/>
                </a:lnTo>
              </a:path>
            </a:pathLst>
          </a:custGeom>
          <a:solidFill>
            <a:srgbClr val="FFA623"/>
          </a:solidFill>
          <a:ln w="9525">
            <a:solidFill>
              <a:schemeClr val="tx1"/>
            </a:solidFill>
            <a:round/>
            <a:headEnd/>
            <a:tailEnd/>
          </a:ln>
        </p:spPr>
        <p:txBody>
          <a:bodyPr wrap="none" anchor="ctr"/>
          <a:lstStyle/>
          <a:p>
            <a:endParaRPr lang="en-US"/>
          </a:p>
        </p:txBody>
      </p:sp>
      <p:sp>
        <p:nvSpPr>
          <p:cNvPr id="18440" name="Freeform 2056"/>
          <p:cNvSpPr>
            <a:spLocks noChangeAspect="1"/>
          </p:cNvSpPr>
          <p:nvPr/>
        </p:nvSpPr>
        <p:spPr bwMode="auto">
          <a:xfrm>
            <a:off x="2111375" y="2890838"/>
            <a:ext cx="960438" cy="800100"/>
          </a:xfrm>
          <a:custGeom>
            <a:avLst/>
            <a:gdLst>
              <a:gd name="T0" fmla="*/ 2147483647 w 499"/>
              <a:gd name="T1" fmla="*/ 0 h 496"/>
              <a:gd name="T2" fmla="*/ 2147483647 w 499"/>
              <a:gd name="T3" fmla="*/ 2147483647 h 496"/>
              <a:gd name="T4" fmla="*/ 2147483647 w 499"/>
              <a:gd name="T5" fmla="*/ 2147483647 h 496"/>
              <a:gd name="T6" fmla="*/ 2147483647 w 499"/>
              <a:gd name="T7" fmla="*/ 2147483647 h 496"/>
              <a:gd name="T8" fmla="*/ 2147483647 w 499"/>
              <a:gd name="T9" fmla="*/ 2147483647 h 496"/>
              <a:gd name="T10" fmla="*/ 2147483647 w 499"/>
              <a:gd name="T11" fmla="*/ 2147483647 h 496"/>
              <a:gd name="T12" fmla="*/ 2147483647 w 499"/>
              <a:gd name="T13" fmla="*/ 2147483647 h 496"/>
              <a:gd name="T14" fmla="*/ 2147483647 w 499"/>
              <a:gd name="T15" fmla="*/ 2147483647 h 496"/>
              <a:gd name="T16" fmla="*/ 2147483647 w 499"/>
              <a:gd name="T17" fmla="*/ 2147483647 h 496"/>
              <a:gd name="T18" fmla="*/ 2147483647 w 499"/>
              <a:gd name="T19" fmla="*/ 2147483647 h 496"/>
              <a:gd name="T20" fmla="*/ 2147483647 w 499"/>
              <a:gd name="T21" fmla="*/ 2147483647 h 496"/>
              <a:gd name="T22" fmla="*/ 0 w 499"/>
              <a:gd name="T23" fmla="*/ 2147483647 h 496"/>
              <a:gd name="T24" fmla="*/ 2147483647 w 499"/>
              <a:gd name="T25" fmla="*/ 2147483647 h 496"/>
              <a:gd name="T26" fmla="*/ 2147483647 w 499"/>
              <a:gd name="T27" fmla="*/ 2147483647 h 496"/>
              <a:gd name="T28" fmla="*/ 2147483647 w 499"/>
              <a:gd name="T29" fmla="*/ 2147483647 h 496"/>
              <a:gd name="T30" fmla="*/ 2147483647 w 499"/>
              <a:gd name="T31" fmla="*/ 0 h 4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9"/>
              <a:gd name="T49" fmla="*/ 0 h 496"/>
              <a:gd name="T50" fmla="*/ 499 w 499"/>
              <a:gd name="T51" fmla="*/ 496 h 4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9" h="496">
                <a:moveTo>
                  <a:pt x="126" y="0"/>
                </a:moveTo>
                <a:lnTo>
                  <a:pt x="117" y="64"/>
                </a:lnTo>
                <a:lnTo>
                  <a:pt x="74" y="57"/>
                </a:lnTo>
                <a:lnTo>
                  <a:pt x="76" y="141"/>
                </a:lnTo>
                <a:lnTo>
                  <a:pt x="56" y="157"/>
                </a:lnTo>
                <a:lnTo>
                  <a:pt x="86" y="208"/>
                </a:lnTo>
                <a:lnTo>
                  <a:pt x="56" y="230"/>
                </a:lnTo>
                <a:lnTo>
                  <a:pt x="35" y="263"/>
                </a:lnTo>
                <a:lnTo>
                  <a:pt x="15" y="303"/>
                </a:lnTo>
                <a:lnTo>
                  <a:pt x="32" y="324"/>
                </a:lnTo>
                <a:lnTo>
                  <a:pt x="3" y="333"/>
                </a:lnTo>
                <a:lnTo>
                  <a:pt x="0" y="366"/>
                </a:lnTo>
                <a:lnTo>
                  <a:pt x="281" y="493"/>
                </a:lnTo>
                <a:lnTo>
                  <a:pt x="439" y="496"/>
                </a:lnTo>
                <a:lnTo>
                  <a:pt x="499" y="38"/>
                </a:lnTo>
                <a:lnTo>
                  <a:pt x="126" y="0"/>
                </a:lnTo>
              </a:path>
            </a:pathLst>
          </a:custGeom>
          <a:solidFill>
            <a:srgbClr val="FFA623"/>
          </a:solidFill>
          <a:ln w="12700" cap="rnd">
            <a:solidFill>
              <a:srgbClr val="000000"/>
            </a:solidFill>
            <a:round/>
            <a:headEnd/>
            <a:tailEnd/>
          </a:ln>
        </p:spPr>
        <p:txBody>
          <a:bodyPr/>
          <a:lstStyle/>
          <a:p>
            <a:endParaRPr lang="en-US"/>
          </a:p>
        </p:txBody>
      </p:sp>
      <p:sp>
        <p:nvSpPr>
          <p:cNvPr id="18441" name="Freeform 2057" descr="Wide upward diagonal"/>
          <p:cNvSpPr>
            <a:spLocks noChangeAspect="1"/>
          </p:cNvSpPr>
          <p:nvPr/>
        </p:nvSpPr>
        <p:spPr bwMode="auto">
          <a:xfrm>
            <a:off x="2952750" y="2946400"/>
            <a:ext cx="1019175" cy="760413"/>
          </a:xfrm>
          <a:custGeom>
            <a:avLst/>
            <a:gdLst>
              <a:gd name="T0" fmla="*/ 2147483647 w 528"/>
              <a:gd name="T1" fmla="*/ 0 h 470"/>
              <a:gd name="T2" fmla="*/ 2147483647 w 528"/>
              <a:gd name="T3" fmla="*/ 2147483647 h 470"/>
              <a:gd name="T4" fmla="*/ 2147483647 w 528"/>
              <a:gd name="T5" fmla="*/ 2147483647 h 470"/>
              <a:gd name="T6" fmla="*/ 2147483647 w 528"/>
              <a:gd name="T7" fmla="*/ 2147483647 h 470"/>
              <a:gd name="T8" fmla="*/ 2147483647 w 528"/>
              <a:gd name="T9" fmla="*/ 2147483647 h 470"/>
              <a:gd name="T10" fmla="*/ 2147483647 w 528"/>
              <a:gd name="T11" fmla="*/ 2147483647 h 470"/>
              <a:gd name="T12" fmla="*/ 2147483647 w 528"/>
              <a:gd name="T13" fmla="*/ 2147483647 h 470"/>
              <a:gd name="T14" fmla="*/ 2147483647 w 528"/>
              <a:gd name="T15" fmla="*/ 2147483647 h 470"/>
              <a:gd name="T16" fmla="*/ 0 w 528"/>
              <a:gd name="T17" fmla="*/ 2147483647 h 470"/>
              <a:gd name="T18" fmla="*/ 2147483647 w 528"/>
              <a:gd name="T19" fmla="*/ 2147483647 h 470"/>
              <a:gd name="T20" fmla="*/ 2147483647 w 528"/>
              <a:gd name="T21" fmla="*/ 0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470"/>
              <a:gd name="T35" fmla="*/ 528 w 528"/>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470">
                <a:moveTo>
                  <a:pt x="64" y="0"/>
                </a:moveTo>
                <a:lnTo>
                  <a:pt x="528" y="19"/>
                </a:lnTo>
                <a:lnTo>
                  <a:pt x="505" y="434"/>
                </a:lnTo>
                <a:lnTo>
                  <a:pt x="354" y="426"/>
                </a:lnTo>
                <a:lnTo>
                  <a:pt x="214" y="423"/>
                </a:lnTo>
                <a:lnTo>
                  <a:pt x="214" y="439"/>
                </a:lnTo>
                <a:lnTo>
                  <a:pt x="96" y="439"/>
                </a:lnTo>
                <a:lnTo>
                  <a:pt x="89" y="470"/>
                </a:lnTo>
                <a:lnTo>
                  <a:pt x="0" y="460"/>
                </a:lnTo>
                <a:lnTo>
                  <a:pt x="46" y="108"/>
                </a:lnTo>
                <a:lnTo>
                  <a:pt x="64" y="0"/>
                </a:lnTo>
              </a:path>
            </a:pathLst>
          </a:custGeom>
          <a:solidFill>
            <a:srgbClr val="FFA623"/>
          </a:solidFill>
          <a:ln w="9525">
            <a:solidFill>
              <a:schemeClr val="tx1"/>
            </a:solidFill>
            <a:round/>
            <a:headEnd/>
            <a:tailEnd/>
          </a:ln>
        </p:spPr>
        <p:txBody>
          <a:bodyPr wrap="none" anchor="ctr"/>
          <a:lstStyle/>
          <a:p>
            <a:endParaRPr lang="en-US"/>
          </a:p>
        </p:txBody>
      </p:sp>
      <p:sp>
        <p:nvSpPr>
          <p:cNvPr id="18442" name="Freeform 2058"/>
          <p:cNvSpPr>
            <a:spLocks noChangeAspect="1"/>
          </p:cNvSpPr>
          <p:nvPr/>
        </p:nvSpPr>
        <p:spPr bwMode="auto">
          <a:xfrm>
            <a:off x="5300663" y="1565275"/>
            <a:ext cx="641350" cy="615950"/>
          </a:xfrm>
          <a:custGeom>
            <a:avLst/>
            <a:gdLst>
              <a:gd name="T0" fmla="*/ 2147483647 w 333"/>
              <a:gd name="T1" fmla="*/ 2147483647 h 382"/>
              <a:gd name="T2" fmla="*/ 2147483647 w 333"/>
              <a:gd name="T3" fmla="*/ 2147483647 h 382"/>
              <a:gd name="T4" fmla="*/ 2147483647 w 333"/>
              <a:gd name="T5" fmla="*/ 2147483647 h 382"/>
              <a:gd name="T6" fmla="*/ 2147483647 w 333"/>
              <a:gd name="T7" fmla="*/ 0 h 382"/>
              <a:gd name="T8" fmla="*/ 2147483647 w 333"/>
              <a:gd name="T9" fmla="*/ 2147483647 h 382"/>
              <a:gd name="T10" fmla="*/ 2147483647 w 333"/>
              <a:gd name="T11" fmla="*/ 2147483647 h 382"/>
              <a:gd name="T12" fmla="*/ 2147483647 w 333"/>
              <a:gd name="T13" fmla="*/ 2147483647 h 382"/>
              <a:gd name="T14" fmla="*/ 2147483647 w 333"/>
              <a:gd name="T15" fmla="*/ 2147483647 h 382"/>
              <a:gd name="T16" fmla="*/ 2147483647 w 333"/>
              <a:gd name="T17" fmla="*/ 2147483647 h 382"/>
              <a:gd name="T18" fmla="*/ 2147483647 w 333"/>
              <a:gd name="T19" fmla="*/ 2147483647 h 382"/>
              <a:gd name="T20" fmla="*/ 2147483647 w 333"/>
              <a:gd name="T21" fmla="*/ 2147483647 h 382"/>
              <a:gd name="T22" fmla="*/ 2147483647 w 333"/>
              <a:gd name="T23" fmla="*/ 2147483647 h 382"/>
              <a:gd name="T24" fmla="*/ 2147483647 w 333"/>
              <a:gd name="T25" fmla="*/ 2147483647 h 382"/>
              <a:gd name="T26" fmla="*/ 2147483647 w 333"/>
              <a:gd name="T27" fmla="*/ 2147483647 h 382"/>
              <a:gd name="T28" fmla="*/ 2147483647 w 333"/>
              <a:gd name="T29" fmla="*/ 2147483647 h 382"/>
              <a:gd name="T30" fmla="*/ 2147483647 w 333"/>
              <a:gd name="T31" fmla="*/ 2147483647 h 382"/>
              <a:gd name="T32" fmla="*/ 2147483647 w 333"/>
              <a:gd name="T33" fmla="*/ 2147483647 h 382"/>
              <a:gd name="T34" fmla="*/ 2147483647 w 333"/>
              <a:gd name="T35" fmla="*/ 2147483647 h 382"/>
              <a:gd name="T36" fmla="*/ 2147483647 w 333"/>
              <a:gd name="T37" fmla="*/ 2147483647 h 382"/>
              <a:gd name="T38" fmla="*/ 2147483647 w 333"/>
              <a:gd name="T39" fmla="*/ 2147483647 h 382"/>
              <a:gd name="T40" fmla="*/ 2147483647 w 333"/>
              <a:gd name="T41" fmla="*/ 2147483647 h 382"/>
              <a:gd name="T42" fmla="*/ 2147483647 w 333"/>
              <a:gd name="T43" fmla="*/ 2147483647 h 382"/>
              <a:gd name="T44" fmla="*/ 2147483647 w 333"/>
              <a:gd name="T45" fmla="*/ 2147483647 h 382"/>
              <a:gd name="T46" fmla="*/ 2147483647 w 333"/>
              <a:gd name="T47" fmla="*/ 2147483647 h 382"/>
              <a:gd name="T48" fmla="*/ 2147483647 w 333"/>
              <a:gd name="T49" fmla="*/ 2147483647 h 382"/>
              <a:gd name="T50" fmla="*/ 2147483647 w 333"/>
              <a:gd name="T51" fmla="*/ 2147483647 h 382"/>
              <a:gd name="T52" fmla="*/ 2147483647 w 333"/>
              <a:gd name="T53" fmla="*/ 2147483647 h 382"/>
              <a:gd name="T54" fmla="*/ 2147483647 w 333"/>
              <a:gd name="T55" fmla="*/ 2147483647 h 382"/>
              <a:gd name="T56" fmla="*/ 2147483647 w 333"/>
              <a:gd name="T57" fmla="*/ 2147483647 h 382"/>
              <a:gd name="T58" fmla="*/ 2147483647 w 333"/>
              <a:gd name="T59" fmla="*/ 2147483647 h 382"/>
              <a:gd name="T60" fmla="*/ 2147483647 w 333"/>
              <a:gd name="T61" fmla="*/ 2147483647 h 382"/>
              <a:gd name="T62" fmla="*/ 2147483647 w 333"/>
              <a:gd name="T63" fmla="*/ 2147483647 h 382"/>
              <a:gd name="T64" fmla="*/ 2147483647 w 333"/>
              <a:gd name="T65" fmla="*/ 2147483647 h 382"/>
              <a:gd name="T66" fmla="*/ 2147483647 w 333"/>
              <a:gd name="T67" fmla="*/ 2147483647 h 382"/>
              <a:gd name="T68" fmla="*/ 0 w 333"/>
              <a:gd name="T69" fmla="*/ 2147483647 h 382"/>
              <a:gd name="T70" fmla="*/ 2147483647 w 333"/>
              <a:gd name="T71" fmla="*/ 2147483647 h 382"/>
              <a:gd name="T72" fmla="*/ 2147483647 w 333"/>
              <a:gd name="T73" fmla="*/ 2147483647 h 3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3"/>
              <a:gd name="T112" fmla="*/ 0 h 382"/>
              <a:gd name="T113" fmla="*/ 333 w 333"/>
              <a:gd name="T114" fmla="*/ 382 h 3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3" h="382">
                <a:moveTo>
                  <a:pt x="34" y="25"/>
                </a:moveTo>
                <a:lnTo>
                  <a:pt x="58" y="22"/>
                </a:lnTo>
                <a:lnTo>
                  <a:pt x="80" y="22"/>
                </a:lnTo>
                <a:lnTo>
                  <a:pt x="94" y="0"/>
                </a:lnTo>
                <a:lnTo>
                  <a:pt x="105" y="28"/>
                </a:lnTo>
                <a:lnTo>
                  <a:pt x="146" y="22"/>
                </a:lnTo>
                <a:lnTo>
                  <a:pt x="162" y="48"/>
                </a:lnTo>
                <a:lnTo>
                  <a:pt x="203" y="40"/>
                </a:lnTo>
                <a:lnTo>
                  <a:pt x="222" y="60"/>
                </a:lnTo>
                <a:lnTo>
                  <a:pt x="270" y="66"/>
                </a:lnTo>
                <a:lnTo>
                  <a:pt x="274" y="87"/>
                </a:lnTo>
                <a:lnTo>
                  <a:pt x="295" y="95"/>
                </a:lnTo>
                <a:lnTo>
                  <a:pt x="288" y="114"/>
                </a:lnTo>
                <a:lnTo>
                  <a:pt x="296" y="136"/>
                </a:lnTo>
                <a:lnTo>
                  <a:pt x="281" y="164"/>
                </a:lnTo>
                <a:lnTo>
                  <a:pt x="291" y="170"/>
                </a:lnTo>
                <a:lnTo>
                  <a:pt x="317" y="140"/>
                </a:lnTo>
                <a:lnTo>
                  <a:pt x="315" y="130"/>
                </a:lnTo>
                <a:lnTo>
                  <a:pt x="326" y="125"/>
                </a:lnTo>
                <a:lnTo>
                  <a:pt x="333" y="140"/>
                </a:lnTo>
                <a:lnTo>
                  <a:pt x="313" y="161"/>
                </a:lnTo>
                <a:lnTo>
                  <a:pt x="305" y="208"/>
                </a:lnTo>
                <a:lnTo>
                  <a:pt x="305" y="288"/>
                </a:lnTo>
                <a:lnTo>
                  <a:pt x="317" y="302"/>
                </a:lnTo>
                <a:lnTo>
                  <a:pt x="312" y="352"/>
                </a:lnTo>
                <a:lnTo>
                  <a:pt x="150" y="382"/>
                </a:lnTo>
                <a:lnTo>
                  <a:pt x="120" y="355"/>
                </a:lnTo>
                <a:lnTo>
                  <a:pt x="129" y="323"/>
                </a:lnTo>
                <a:lnTo>
                  <a:pt x="105" y="295"/>
                </a:lnTo>
                <a:lnTo>
                  <a:pt x="87" y="253"/>
                </a:lnTo>
                <a:lnTo>
                  <a:pt x="52" y="209"/>
                </a:lnTo>
                <a:lnTo>
                  <a:pt x="15" y="202"/>
                </a:lnTo>
                <a:lnTo>
                  <a:pt x="12" y="187"/>
                </a:lnTo>
                <a:lnTo>
                  <a:pt x="15" y="166"/>
                </a:lnTo>
                <a:lnTo>
                  <a:pt x="0" y="124"/>
                </a:lnTo>
                <a:lnTo>
                  <a:pt x="24" y="94"/>
                </a:lnTo>
                <a:lnTo>
                  <a:pt x="34" y="25"/>
                </a:lnTo>
              </a:path>
            </a:pathLst>
          </a:custGeom>
          <a:solidFill>
            <a:srgbClr val="FFA623"/>
          </a:solidFill>
          <a:ln w="9525">
            <a:solidFill>
              <a:schemeClr val="tx1"/>
            </a:solidFill>
            <a:round/>
            <a:headEnd/>
            <a:tailEnd/>
          </a:ln>
        </p:spPr>
        <p:txBody>
          <a:bodyPr wrap="none" anchor="ctr"/>
          <a:lstStyle/>
          <a:p>
            <a:endParaRPr lang="en-US"/>
          </a:p>
        </p:txBody>
      </p:sp>
      <p:grpSp>
        <p:nvGrpSpPr>
          <p:cNvPr id="18443" name="Group 2059"/>
          <p:cNvGrpSpPr>
            <a:grpSpLocks/>
          </p:cNvGrpSpPr>
          <p:nvPr/>
        </p:nvGrpSpPr>
        <p:grpSpPr bwMode="auto">
          <a:xfrm>
            <a:off x="5576888" y="1470025"/>
            <a:ext cx="973137" cy="784225"/>
            <a:chOff x="3090" y="1025"/>
            <a:chExt cx="505" cy="475"/>
          </a:xfrm>
        </p:grpSpPr>
        <p:sp>
          <p:nvSpPr>
            <p:cNvPr id="18560" name="Freeform 2060"/>
            <p:cNvSpPr>
              <a:spLocks noChangeAspect="1"/>
            </p:cNvSpPr>
            <p:nvPr/>
          </p:nvSpPr>
          <p:spPr bwMode="auto">
            <a:xfrm>
              <a:off x="3090" y="1025"/>
              <a:ext cx="347" cy="150"/>
            </a:xfrm>
            <a:custGeom>
              <a:avLst/>
              <a:gdLst>
                <a:gd name="T0" fmla="*/ 0 w 300"/>
                <a:gd name="T1" fmla="*/ 127 h 130"/>
                <a:gd name="T2" fmla="*/ 119 w 300"/>
                <a:gd name="T3" fmla="*/ 0 h 130"/>
                <a:gd name="T4" fmla="*/ 99 w 300"/>
                <a:gd name="T5" fmla="*/ 51 h 130"/>
                <a:gd name="T6" fmla="*/ 115 w 300"/>
                <a:gd name="T7" fmla="*/ 68 h 130"/>
                <a:gd name="T8" fmla="*/ 152 w 300"/>
                <a:gd name="T9" fmla="*/ 46 h 130"/>
                <a:gd name="T10" fmla="*/ 236 w 300"/>
                <a:gd name="T11" fmla="*/ 78 h 130"/>
                <a:gd name="T12" fmla="*/ 271 w 300"/>
                <a:gd name="T13" fmla="*/ 51 h 130"/>
                <a:gd name="T14" fmla="*/ 382 w 300"/>
                <a:gd name="T15" fmla="*/ 37 h 130"/>
                <a:gd name="T16" fmla="*/ 403 w 300"/>
                <a:gd name="T17" fmla="*/ 69 h 130"/>
                <a:gd name="T18" fmla="*/ 445 w 300"/>
                <a:gd name="T19" fmla="*/ 61 h 130"/>
                <a:gd name="T20" fmla="*/ 530 w 300"/>
                <a:gd name="T21" fmla="*/ 96 h 130"/>
                <a:gd name="T22" fmla="*/ 536 w 300"/>
                <a:gd name="T23" fmla="*/ 120 h 130"/>
                <a:gd name="T24" fmla="*/ 444 w 300"/>
                <a:gd name="T25" fmla="*/ 141 h 130"/>
                <a:gd name="T26" fmla="*/ 418 w 300"/>
                <a:gd name="T27" fmla="*/ 127 h 130"/>
                <a:gd name="T28" fmla="*/ 369 w 300"/>
                <a:gd name="T29" fmla="*/ 130 h 130"/>
                <a:gd name="T30" fmla="*/ 317 w 300"/>
                <a:gd name="T31" fmla="*/ 163 h 130"/>
                <a:gd name="T32" fmla="*/ 293 w 300"/>
                <a:gd name="T33" fmla="*/ 164 h 130"/>
                <a:gd name="T34" fmla="*/ 273 w 300"/>
                <a:gd name="T35" fmla="*/ 141 h 130"/>
                <a:gd name="T36" fmla="*/ 241 w 300"/>
                <a:gd name="T37" fmla="*/ 227 h 130"/>
                <a:gd name="T38" fmla="*/ 207 w 300"/>
                <a:gd name="T39" fmla="*/ 228 h 130"/>
                <a:gd name="T40" fmla="*/ 194 w 300"/>
                <a:gd name="T41" fmla="*/ 196 h 130"/>
                <a:gd name="T42" fmla="*/ 121 w 300"/>
                <a:gd name="T43" fmla="*/ 180 h 130"/>
                <a:gd name="T44" fmla="*/ 88 w 300"/>
                <a:gd name="T45" fmla="*/ 153 h 130"/>
                <a:gd name="T46" fmla="*/ 29 w 300"/>
                <a:gd name="T47" fmla="*/ 163 h 130"/>
                <a:gd name="T48" fmla="*/ 0 w 300"/>
                <a:gd name="T49" fmla="*/ 127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0"/>
                <a:gd name="T76" fmla="*/ 0 h 130"/>
                <a:gd name="T77" fmla="*/ 300 w 300"/>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0" h="130">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path>
              </a:pathLst>
            </a:custGeom>
            <a:solidFill>
              <a:srgbClr val="FFFFCC"/>
            </a:solidFill>
            <a:ln w="12700" cap="rnd">
              <a:solidFill>
                <a:srgbClr val="000000"/>
              </a:solidFill>
              <a:round/>
              <a:headEnd/>
              <a:tailEnd/>
            </a:ln>
          </p:spPr>
          <p:txBody>
            <a:bodyPr/>
            <a:lstStyle/>
            <a:p>
              <a:endParaRPr lang="en-US"/>
            </a:p>
          </p:txBody>
        </p:sp>
        <p:sp>
          <p:nvSpPr>
            <p:cNvPr id="18561" name="Freeform 2061"/>
            <p:cNvSpPr>
              <a:spLocks noChangeAspect="1"/>
            </p:cNvSpPr>
            <p:nvPr/>
          </p:nvSpPr>
          <p:spPr bwMode="auto">
            <a:xfrm>
              <a:off x="3347" y="1156"/>
              <a:ext cx="248" cy="344"/>
            </a:xfrm>
            <a:custGeom>
              <a:avLst/>
              <a:gdLst>
                <a:gd name="T0" fmla="*/ 63 w 248"/>
                <a:gd name="T1" fmla="*/ 14 h 344"/>
                <a:gd name="T2" fmla="*/ 72 w 248"/>
                <a:gd name="T3" fmla="*/ 35 h 344"/>
                <a:gd name="T4" fmla="*/ 54 w 248"/>
                <a:gd name="T5" fmla="*/ 47 h 344"/>
                <a:gd name="T6" fmla="*/ 53 w 248"/>
                <a:gd name="T7" fmla="*/ 100 h 344"/>
                <a:gd name="T8" fmla="*/ 44 w 248"/>
                <a:gd name="T9" fmla="*/ 66 h 344"/>
                <a:gd name="T10" fmla="*/ 8 w 248"/>
                <a:gd name="T11" fmla="*/ 99 h 344"/>
                <a:gd name="T12" fmla="*/ 0 w 248"/>
                <a:gd name="T13" fmla="*/ 195 h 344"/>
                <a:gd name="T14" fmla="*/ 23 w 248"/>
                <a:gd name="T15" fmla="*/ 242 h 344"/>
                <a:gd name="T16" fmla="*/ 25 w 248"/>
                <a:gd name="T17" fmla="*/ 267 h 344"/>
                <a:gd name="T18" fmla="*/ 27 w 248"/>
                <a:gd name="T19" fmla="*/ 286 h 344"/>
                <a:gd name="T20" fmla="*/ 25 w 248"/>
                <a:gd name="T21" fmla="*/ 304 h 344"/>
                <a:gd name="T22" fmla="*/ 23 w 248"/>
                <a:gd name="T23" fmla="*/ 344 h 344"/>
                <a:gd name="T24" fmla="*/ 122 w 248"/>
                <a:gd name="T25" fmla="*/ 339 h 344"/>
                <a:gd name="T26" fmla="*/ 248 w 248"/>
                <a:gd name="T27" fmla="*/ 323 h 344"/>
                <a:gd name="T28" fmla="*/ 224 w 248"/>
                <a:gd name="T29" fmla="*/ 311 h 344"/>
                <a:gd name="T30" fmla="*/ 211 w 248"/>
                <a:gd name="T31" fmla="*/ 293 h 344"/>
                <a:gd name="T32" fmla="*/ 230 w 248"/>
                <a:gd name="T33" fmla="*/ 278 h 344"/>
                <a:gd name="T34" fmla="*/ 230 w 248"/>
                <a:gd name="T35" fmla="*/ 260 h 344"/>
                <a:gd name="T36" fmla="*/ 221 w 248"/>
                <a:gd name="T37" fmla="*/ 244 h 344"/>
                <a:gd name="T38" fmla="*/ 230 w 248"/>
                <a:gd name="T39" fmla="*/ 232 h 344"/>
                <a:gd name="T40" fmla="*/ 248 w 248"/>
                <a:gd name="T41" fmla="*/ 233 h 344"/>
                <a:gd name="T42" fmla="*/ 244 w 248"/>
                <a:gd name="T43" fmla="*/ 187 h 344"/>
                <a:gd name="T44" fmla="*/ 240 w 248"/>
                <a:gd name="T45" fmla="*/ 159 h 344"/>
                <a:gd name="T46" fmla="*/ 229 w 248"/>
                <a:gd name="T47" fmla="*/ 142 h 344"/>
                <a:gd name="T48" fmla="*/ 219 w 248"/>
                <a:gd name="T49" fmla="*/ 132 h 344"/>
                <a:gd name="T50" fmla="*/ 203 w 248"/>
                <a:gd name="T51" fmla="*/ 128 h 344"/>
                <a:gd name="T52" fmla="*/ 188 w 248"/>
                <a:gd name="T53" fmla="*/ 128 h 344"/>
                <a:gd name="T54" fmla="*/ 171 w 248"/>
                <a:gd name="T55" fmla="*/ 150 h 344"/>
                <a:gd name="T56" fmla="*/ 161 w 248"/>
                <a:gd name="T57" fmla="*/ 157 h 344"/>
                <a:gd name="T58" fmla="*/ 154 w 248"/>
                <a:gd name="T59" fmla="*/ 159 h 344"/>
                <a:gd name="T60" fmla="*/ 146 w 248"/>
                <a:gd name="T61" fmla="*/ 156 h 344"/>
                <a:gd name="T62" fmla="*/ 144 w 248"/>
                <a:gd name="T63" fmla="*/ 145 h 344"/>
                <a:gd name="T64" fmla="*/ 146 w 248"/>
                <a:gd name="T65" fmla="*/ 139 h 344"/>
                <a:gd name="T66" fmla="*/ 153 w 248"/>
                <a:gd name="T67" fmla="*/ 132 h 344"/>
                <a:gd name="T68" fmla="*/ 160 w 248"/>
                <a:gd name="T69" fmla="*/ 128 h 344"/>
                <a:gd name="T70" fmla="*/ 167 w 248"/>
                <a:gd name="T71" fmla="*/ 127 h 344"/>
                <a:gd name="T72" fmla="*/ 167 w 248"/>
                <a:gd name="T73" fmla="*/ 114 h 344"/>
                <a:gd name="T74" fmla="*/ 185 w 248"/>
                <a:gd name="T75" fmla="*/ 100 h 344"/>
                <a:gd name="T76" fmla="*/ 167 w 248"/>
                <a:gd name="T77" fmla="*/ 57 h 344"/>
                <a:gd name="T78" fmla="*/ 167 w 248"/>
                <a:gd name="T79" fmla="*/ 36 h 344"/>
                <a:gd name="T80" fmla="*/ 136 w 248"/>
                <a:gd name="T81" fmla="*/ 28 h 344"/>
                <a:gd name="T82" fmla="*/ 90 w 248"/>
                <a:gd name="T83" fmla="*/ 0 h 344"/>
                <a:gd name="T84" fmla="*/ 63 w 248"/>
                <a:gd name="T85" fmla="*/ 14 h 3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344"/>
                <a:gd name="T131" fmla="*/ 248 w 248"/>
                <a:gd name="T132" fmla="*/ 344 h 3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344">
                  <a:moveTo>
                    <a:pt x="63" y="14"/>
                  </a:moveTo>
                  <a:lnTo>
                    <a:pt x="72" y="35"/>
                  </a:lnTo>
                  <a:lnTo>
                    <a:pt x="54" y="47"/>
                  </a:lnTo>
                  <a:lnTo>
                    <a:pt x="53" y="100"/>
                  </a:lnTo>
                  <a:lnTo>
                    <a:pt x="44" y="66"/>
                  </a:lnTo>
                  <a:lnTo>
                    <a:pt x="8" y="99"/>
                  </a:lnTo>
                  <a:lnTo>
                    <a:pt x="0" y="195"/>
                  </a:lnTo>
                  <a:lnTo>
                    <a:pt x="23" y="242"/>
                  </a:lnTo>
                  <a:lnTo>
                    <a:pt x="25" y="267"/>
                  </a:lnTo>
                  <a:lnTo>
                    <a:pt x="27" y="286"/>
                  </a:lnTo>
                  <a:lnTo>
                    <a:pt x="25" y="304"/>
                  </a:lnTo>
                  <a:lnTo>
                    <a:pt x="23" y="344"/>
                  </a:lnTo>
                  <a:lnTo>
                    <a:pt x="122" y="339"/>
                  </a:lnTo>
                  <a:lnTo>
                    <a:pt x="248" y="323"/>
                  </a:lnTo>
                  <a:lnTo>
                    <a:pt x="224" y="311"/>
                  </a:lnTo>
                  <a:lnTo>
                    <a:pt x="211" y="293"/>
                  </a:lnTo>
                  <a:lnTo>
                    <a:pt x="230" y="278"/>
                  </a:lnTo>
                  <a:lnTo>
                    <a:pt x="230" y="260"/>
                  </a:lnTo>
                  <a:lnTo>
                    <a:pt x="221" y="244"/>
                  </a:lnTo>
                  <a:lnTo>
                    <a:pt x="230" y="232"/>
                  </a:lnTo>
                  <a:lnTo>
                    <a:pt x="248" y="233"/>
                  </a:lnTo>
                  <a:lnTo>
                    <a:pt x="244" y="187"/>
                  </a:lnTo>
                  <a:lnTo>
                    <a:pt x="240" y="159"/>
                  </a:lnTo>
                  <a:lnTo>
                    <a:pt x="229" y="142"/>
                  </a:lnTo>
                  <a:lnTo>
                    <a:pt x="219" y="132"/>
                  </a:lnTo>
                  <a:lnTo>
                    <a:pt x="203" y="128"/>
                  </a:lnTo>
                  <a:lnTo>
                    <a:pt x="188" y="128"/>
                  </a:lnTo>
                  <a:lnTo>
                    <a:pt x="171" y="150"/>
                  </a:lnTo>
                  <a:lnTo>
                    <a:pt x="161" y="157"/>
                  </a:lnTo>
                  <a:lnTo>
                    <a:pt x="154" y="159"/>
                  </a:lnTo>
                  <a:lnTo>
                    <a:pt x="146" y="156"/>
                  </a:lnTo>
                  <a:lnTo>
                    <a:pt x="144" y="145"/>
                  </a:lnTo>
                  <a:lnTo>
                    <a:pt x="146" y="139"/>
                  </a:lnTo>
                  <a:lnTo>
                    <a:pt x="153" y="132"/>
                  </a:lnTo>
                  <a:lnTo>
                    <a:pt x="160" y="128"/>
                  </a:lnTo>
                  <a:lnTo>
                    <a:pt x="167" y="127"/>
                  </a:lnTo>
                  <a:lnTo>
                    <a:pt x="167" y="114"/>
                  </a:lnTo>
                  <a:lnTo>
                    <a:pt x="185" y="100"/>
                  </a:lnTo>
                  <a:lnTo>
                    <a:pt x="167" y="57"/>
                  </a:lnTo>
                  <a:lnTo>
                    <a:pt x="167" y="36"/>
                  </a:lnTo>
                  <a:lnTo>
                    <a:pt x="136" y="28"/>
                  </a:lnTo>
                  <a:lnTo>
                    <a:pt x="90" y="0"/>
                  </a:lnTo>
                  <a:lnTo>
                    <a:pt x="63" y="14"/>
                  </a:lnTo>
                </a:path>
              </a:pathLst>
            </a:custGeom>
            <a:solidFill>
              <a:srgbClr val="FFFFCC"/>
            </a:solidFill>
            <a:ln w="12700" cap="rnd">
              <a:solidFill>
                <a:srgbClr val="000000"/>
              </a:solidFill>
              <a:round/>
              <a:headEnd/>
              <a:tailEnd/>
            </a:ln>
          </p:spPr>
          <p:txBody>
            <a:bodyPr/>
            <a:lstStyle/>
            <a:p>
              <a:endParaRPr lang="en-US"/>
            </a:p>
          </p:txBody>
        </p:sp>
      </p:grpSp>
      <p:sp>
        <p:nvSpPr>
          <p:cNvPr id="18444" name="Freeform 2062" descr="Wide upward diagonal"/>
          <p:cNvSpPr>
            <a:spLocks noChangeAspect="1"/>
          </p:cNvSpPr>
          <p:nvPr/>
        </p:nvSpPr>
        <p:spPr bwMode="auto">
          <a:xfrm>
            <a:off x="5507038" y="2127250"/>
            <a:ext cx="557212" cy="793750"/>
          </a:xfrm>
          <a:custGeom>
            <a:avLst/>
            <a:gdLst>
              <a:gd name="T0" fmla="*/ 2147483647 w 289"/>
              <a:gd name="T1" fmla="*/ 2147483647 h 492"/>
              <a:gd name="T2" fmla="*/ 2147483647 w 289"/>
              <a:gd name="T3" fmla="*/ 0 h 492"/>
              <a:gd name="T4" fmla="*/ 2147483647 w 289"/>
              <a:gd name="T5" fmla="*/ 2147483647 h 492"/>
              <a:gd name="T6" fmla="*/ 2147483647 w 289"/>
              <a:gd name="T7" fmla="*/ 2147483647 h 492"/>
              <a:gd name="T8" fmla="*/ 2147483647 w 289"/>
              <a:gd name="T9" fmla="*/ 2147483647 h 492"/>
              <a:gd name="T10" fmla="*/ 2147483647 w 289"/>
              <a:gd name="T11" fmla="*/ 2147483647 h 492"/>
              <a:gd name="T12" fmla="*/ 2147483647 w 289"/>
              <a:gd name="T13" fmla="*/ 2147483647 h 492"/>
              <a:gd name="T14" fmla="*/ 2147483647 w 289"/>
              <a:gd name="T15" fmla="*/ 2147483647 h 492"/>
              <a:gd name="T16" fmla="*/ 2147483647 w 289"/>
              <a:gd name="T17" fmla="*/ 2147483647 h 492"/>
              <a:gd name="T18" fmla="*/ 2147483647 w 289"/>
              <a:gd name="T19" fmla="*/ 2147483647 h 492"/>
              <a:gd name="T20" fmla="*/ 2147483647 w 289"/>
              <a:gd name="T21" fmla="*/ 2147483647 h 492"/>
              <a:gd name="T22" fmla="*/ 2147483647 w 289"/>
              <a:gd name="T23" fmla="*/ 2147483647 h 492"/>
              <a:gd name="T24" fmla="*/ 2147483647 w 289"/>
              <a:gd name="T25" fmla="*/ 2147483647 h 492"/>
              <a:gd name="T26" fmla="*/ 2147483647 w 289"/>
              <a:gd name="T27" fmla="*/ 2147483647 h 492"/>
              <a:gd name="T28" fmla="*/ 2147483647 w 289"/>
              <a:gd name="T29" fmla="*/ 2147483647 h 492"/>
              <a:gd name="T30" fmla="*/ 2147483647 w 289"/>
              <a:gd name="T31" fmla="*/ 2147483647 h 492"/>
              <a:gd name="T32" fmla="*/ 2147483647 w 289"/>
              <a:gd name="T33" fmla="*/ 2147483647 h 492"/>
              <a:gd name="T34" fmla="*/ 0 w 289"/>
              <a:gd name="T35" fmla="*/ 2147483647 h 492"/>
              <a:gd name="T36" fmla="*/ 2147483647 w 289"/>
              <a:gd name="T37" fmla="*/ 2147483647 h 492"/>
              <a:gd name="T38" fmla="*/ 2147483647 w 289"/>
              <a:gd name="T39" fmla="*/ 2147483647 h 492"/>
              <a:gd name="T40" fmla="*/ 2147483647 w 289"/>
              <a:gd name="T41" fmla="*/ 2147483647 h 492"/>
              <a:gd name="T42" fmla="*/ 2147483647 w 289"/>
              <a:gd name="T43" fmla="*/ 2147483647 h 492"/>
              <a:gd name="T44" fmla="*/ 2147483647 w 289"/>
              <a:gd name="T45" fmla="*/ 2147483647 h 492"/>
              <a:gd name="T46" fmla="*/ 2147483647 w 289"/>
              <a:gd name="T47" fmla="*/ 2147483647 h 492"/>
              <a:gd name="T48" fmla="*/ 2147483647 w 289"/>
              <a:gd name="T49" fmla="*/ 2147483647 h 4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9"/>
              <a:gd name="T76" fmla="*/ 0 h 492"/>
              <a:gd name="T77" fmla="*/ 289 w 289"/>
              <a:gd name="T78" fmla="*/ 492 h 4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9" h="492">
                <a:moveTo>
                  <a:pt x="49" y="35"/>
                </a:moveTo>
                <a:lnTo>
                  <a:pt x="204" y="0"/>
                </a:lnTo>
                <a:lnTo>
                  <a:pt x="246" y="67"/>
                </a:lnTo>
                <a:lnTo>
                  <a:pt x="285" y="314"/>
                </a:lnTo>
                <a:lnTo>
                  <a:pt x="289" y="348"/>
                </a:lnTo>
                <a:lnTo>
                  <a:pt x="265" y="407"/>
                </a:lnTo>
                <a:lnTo>
                  <a:pt x="263" y="459"/>
                </a:lnTo>
                <a:lnTo>
                  <a:pt x="234" y="454"/>
                </a:lnTo>
                <a:lnTo>
                  <a:pt x="235" y="492"/>
                </a:lnTo>
                <a:lnTo>
                  <a:pt x="205" y="477"/>
                </a:lnTo>
                <a:lnTo>
                  <a:pt x="189" y="482"/>
                </a:lnTo>
                <a:lnTo>
                  <a:pt x="162" y="478"/>
                </a:lnTo>
                <a:lnTo>
                  <a:pt x="148" y="421"/>
                </a:lnTo>
                <a:lnTo>
                  <a:pt x="109" y="397"/>
                </a:lnTo>
                <a:lnTo>
                  <a:pt x="116" y="340"/>
                </a:lnTo>
                <a:lnTo>
                  <a:pt x="79" y="346"/>
                </a:lnTo>
                <a:lnTo>
                  <a:pt x="65" y="302"/>
                </a:lnTo>
                <a:lnTo>
                  <a:pt x="0" y="241"/>
                </a:lnTo>
                <a:lnTo>
                  <a:pt x="25" y="206"/>
                </a:lnTo>
                <a:lnTo>
                  <a:pt x="31" y="176"/>
                </a:lnTo>
                <a:lnTo>
                  <a:pt x="31" y="155"/>
                </a:lnTo>
                <a:lnTo>
                  <a:pt x="31" y="131"/>
                </a:lnTo>
                <a:lnTo>
                  <a:pt x="70" y="119"/>
                </a:lnTo>
                <a:lnTo>
                  <a:pt x="70" y="62"/>
                </a:lnTo>
                <a:lnTo>
                  <a:pt x="49" y="32"/>
                </a:lnTo>
              </a:path>
            </a:pathLst>
          </a:custGeom>
          <a:solidFill>
            <a:srgbClr val="FFA623"/>
          </a:solidFill>
          <a:ln w="12700" cap="rnd">
            <a:solidFill>
              <a:srgbClr val="000000"/>
            </a:solidFill>
            <a:round/>
            <a:headEnd/>
            <a:tailEnd/>
          </a:ln>
        </p:spPr>
        <p:txBody>
          <a:bodyPr/>
          <a:lstStyle/>
          <a:p>
            <a:endParaRPr lang="en-US"/>
          </a:p>
        </p:txBody>
      </p:sp>
      <p:sp>
        <p:nvSpPr>
          <p:cNvPr id="18445" name="Freeform 2063" descr="Wide upward diagonal"/>
          <p:cNvSpPr>
            <a:spLocks noChangeAspect="1"/>
          </p:cNvSpPr>
          <p:nvPr/>
        </p:nvSpPr>
        <p:spPr bwMode="auto">
          <a:xfrm>
            <a:off x="5986463" y="2222500"/>
            <a:ext cx="465137" cy="558800"/>
          </a:xfrm>
          <a:custGeom>
            <a:avLst/>
            <a:gdLst>
              <a:gd name="T0" fmla="*/ 0 w 241"/>
              <a:gd name="T1" fmla="*/ 2147483647 h 347"/>
              <a:gd name="T2" fmla="*/ 2147483647 w 241"/>
              <a:gd name="T3" fmla="*/ 2147483647 h 347"/>
              <a:gd name="T4" fmla="*/ 2147483647 w 241"/>
              <a:gd name="T5" fmla="*/ 2147483647 h 347"/>
              <a:gd name="T6" fmla="*/ 2147483647 w 241"/>
              <a:gd name="T7" fmla="*/ 2147483647 h 347"/>
              <a:gd name="T8" fmla="*/ 2147483647 w 241"/>
              <a:gd name="T9" fmla="*/ 2147483647 h 347"/>
              <a:gd name="T10" fmla="*/ 2147483647 w 241"/>
              <a:gd name="T11" fmla="*/ 0 h 347"/>
              <a:gd name="T12" fmla="*/ 2147483647 w 241"/>
              <a:gd name="T13" fmla="*/ 2147483647 h 347"/>
              <a:gd name="T14" fmla="*/ 2147483647 w 241"/>
              <a:gd name="T15" fmla="*/ 2147483647 h 347"/>
              <a:gd name="T16" fmla="*/ 2147483647 w 241"/>
              <a:gd name="T17" fmla="*/ 2147483647 h 347"/>
              <a:gd name="T18" fmla="*/ 2147483647 w 241"/>
              <a:gd name="T19" fmla="*/ 2147483647 h 347"/>
              <a:gd name="T20" fmla="*/ 2147483647 w 241"/>
              <a:gd name="T21" fmla="*/ 2147483647 h 347"/>
              <a:gd name="T22" fmla="*/ 2147483647 w 241"/>
              <a:gd name="T23" fmla="*/ 2147483647 h 347"/>
              <a:gd name="T24" fmla="*/ 2147483647 w 241"/>
              <a:gd name="T25" fmla="*/ 2147483647 h 347"/>
              <a:gd name="T26" fmla="*/ 2147483647 w 241"/>
              <a:gd name="T27" fmla="*/ 2147483647 h 347"/>
              <a:gd name="T28" fmla="*/ 2147483647 w 241"/>
              <a:gd name="T29" fmla="*/ 2147483647 h 347"/>
              <a:gd name="T30" fmla="*/ 2147483647 w 241"/>
              <a:gd name="T31" fmla="*/ 2147483647 h 347"/>
              <a:gd name="T32" fmla="*/ 0 w 241"/>
              <a:gd name="T33" fmla="*/ 2147483647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347"/>
              <a:gd name="T53" fmla="*/ 241 w 241"/>
              <a:gd name="T54" fmla="*/ 347 h 3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347">
                <a:moveTo>
                  <a:pt x="0" y="23"/>
                </a:moveTo>
                <a:lnTo>
                  <a:pt x="28" y="36"/>
                </a:lnTo>
                <a:lnTo>
                  <a:pt x="51" y="33"/>
                </a:lnTo>
                <a:lnTo>
                  <a:pt x="59" y="26"/>
                </a:lnTo>
                <a:lnTo>
                  <a:pt x="65" y="5"/>
                </a:lnTo>
                <a:lnTo>
                  <a:pt x="184" y="0"/>
                </a:lnTo>
                <a:lnTo>
                  <a:pt x="241" y="246"/>
                </a:lnTo>
                <a:lnTo>
                  <a:pt x="217" y="255"/>
                </a:lnTo>
                <a:lnTo>
                  <a:pt x="196" y="264"/>
                </a:lnTo>
                <a:lnTo>
                  <a:pt x="181" y="297"/>
                </a:lnTo>
                <a:lnTo>
                  <a:pt x="166" y="330"/>
                </a:lnTo>
                <a:lnTo>
                  <a:pt x="115" y="324"/>
                </a:lnTo>
                <a:lnTo>
                  <a:pt x="82" y="345"/>
                </a:lnTo>
                <a:lnTo>
                  <a:pt x="17" y="347"/>
                </a:lnTo>
                <a:lnTo>
                  <a:pt x="42" y="282"/>
                </a:lnTo>
                <a:lnTo>
                  <a:pt x="31" y="245"/>
                </a:lnTo>
                <a:lnTo>
                  <a:pt x="0" y="21"/>
                </a:lnTo>
              </a:path>
            </a:pathLst>
          </a:custGeom>
          <a:solidFill>
            <a:srgbClr val="FFA623"/>
          </a:solidFill>
          <a:ln w="12700" cap="rnd">
            <a:solidFill>
              <a:srgbClr val="000000"/>
            </a:solidFill>
            <a:round/>
            <a:headEnd/>
            <a:tailEnd/>
          </a:ln>
        </p:spPr>
        <p:txBody>
          <a:bodyPr/>
          <a:lstStyle/>
          <a:p>
            <a:endParaRPr lang="en-US"/>
          </a:p>
        </p:txBody>
      </p:sp>
      <p:sp>
        <p:nvSpPr>
          <p:cNvPr id="18446" name="Freeform 2064" descr="Wide upward diagonal"/>
          <p:cNvSpPr>
            <a:spLocks noChangeAspect="1"/>
          </p:cNvSpPr>
          <p:nvPr/>
        </p:nvSpPr>
        <p:spPr bwMode="auto">
          <a:xfrm>
            <a:off x="6345238" y="2108200"/>
            <a:ext cx="588962" cy="528638"/>
          </a:xfrm>
          <a:custGeom>
            <a:avLst/>
            <a:gdLst>
              <a:gd name="T0" fmla="*/ 0 w 306"/>
              <a:gd name="T1" fmla="*/ 2147483647 h 326"/>
              <a:gd name="T2" fmla="*/ 2147483647 w 306"/>
              <a:gd name="T3" fmla="*/ 2147483647 h 326"/>
              <a:gd name="T4" fmla="*/ 2147483647 w 306"/>
              <a:gd name="T5" fmla="*/ 2147483647 h 326"/>
              <a:gd name="T6" fmla="*/ 2147483647 w 306"/>
              <a:gd name="T7" fmla="*/ 2147483647 h 326"/>
              <a:gd name="T8" fmla="*/ 2147483647 w 306"/>
              <a:gd name="T9" fmla="*/ 2147483647 h 326"/>
              <a:gd name="T10" fmla="*/ 2147483647 w 306"/>
              <a:gd name="T11" fmla="*/ 0 h 326"/>
              <a:gd name="T12" fmla="*/ 2147483647 w 306"/>
              <a:gd name="T13" fmla="*/ 2147483647 h 326"/>
              <a:gd name="T14" fmla="*/ 2147483647 w 306"/>
              <a:gd name="T15" fmla="*/ 2147483647 h 326"/>
              <a:gd name="T16" fmla="*/ 2147483647 w 306"/>
              <a:gd name="T17" fmla="*/ 2147483647 h 326"/>
              <a:gd name="T18" fmla="*/ 2147483647 w 306"/>
              <a:gd name="T19" fmla="*/ 2147483647 h 326"/>
              <a:gd name="T20" fmla="*/ 2147483647 w 306"/>
              <a:gd name="T21" fmla="*/ 2147483647 h 326"/>
              <a:gd name="T22" fmla="*/ 2147483647 w 306"/>
              <a:gd name="T23" fmla="*/ 2147483647 h 326"/>
              <a:gd name="T24" fmla="*/ 2147483647 w 306"/>
              <a:gd name="T25" fmla="*/ 2147483647 h 326"/>
              <a:gd name="T26" fmla="*/ 2147483647 w 306"/>
              <a:gd name="T27" fmla="*/ 2147483647 h 326"/>
              <a:gd name="T28" fmla="*/ 2147483647 w 306"/>
              <a:gd name="T29" fmla="*/ 2147483647 h 326"/>
              <a:gd name="T30" fmla="*/ 2147483647 w 306"/>
              <a:gd name="T31" fmla="*/ 2147483647 h 326"/>
              <a:gd name="T32" fmla="*/ 2147483647 w 306"/>
              <a:gd name="T33" fmla="*/ 2147483647 h 326"/>
              <a:gd name="T34" fmla="*/ 2147483647 w 306"/>
              <a:gd name="T35" fmla="*/ 2147483647 h 326"/>
              <a:gd name="T36" fmla="*/ 2147483647 w 306"/>
              <a:gd name="T37" fmla="*/ 2147483647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6"/>
              <a:gd name="T58" fmla="*/ 0 h 326"/>
              <a:gd name="T59" fmla="*/ 306 w 30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6" h="326">
                <a:moveTo>
                  <a:pt x="0" y="75"/>
                </a:moveTo>
                <a:lnTo>
                  <a:pt x="149" y="61"/>
                </a:lnTo>
                <a:lnTo>
                  <a:pt x="176" y="66"/>
                </a:lnTo>
                <a:lnTo>
                  <a:pt x="236" y="38"/>
                </a:lnTo>
                <a:lnTo>
                  <a:pt x="249" y="12"/>
                </a:lnTo>
                <a:lnTo>
                  <a:pt x="284" y="0"/>
                </a:lnTo>
                <a:lnTo>
                  <a:pt x="306" y="123"/>
                </a:lnTo>
                <a:lnTo>
                  <a:pt x="294" y="138"/>
                </a:lnTo>
                <a:lnTo>
                  <a:pt x="293" y="222"/>
                </a:lnTo>
                <a:lnTo>
                  <a:pt x="265" y="229"/>
                </a:lnTo>
                <a:lnTo>
                  <a:pt x="249" y="277"/>
                </a:lnTo>
                <a:lnTo>
                  <a:pt x="227" y="271"/>
                </a:lnTo>
                <a:lnTo>
                  <a:pt x="220" y="326"/>
                </a:lnTo>
                <a:lnTo>
                  <a:pt x="188" y="303"/>
                </a:lnTo>
                <a:lnTo>
                  <a:pt x="126" y="317"/>
                </a:lnTo>
                <a:lnTo>
                  <a:pt x="100" y="296"/>
                </a:lnTo>
                <a:lnTo>
                  <a:pt x="57" y="298"/>
                </a:lnTo>
                <a:lnTo>
                  <a:pt x="30" y="199"/>
                </a:lnTo>
                <a:lnTo>
                  <a:pt x="3" y="79"/>
                </a:lnTo>
              </a:path>
            </a:pathLst>
          </a:custGeom>
          <a:solidFill>
            <a:srgbClr val="FFA623"/>
          </a:solidFill>
          <a:ln w="9525">
            <a:solidFill>
              <a:schemeClr val="tx1"/>
            </a:solidFill>
            <a:round/>
            <a:headEnd/>
            <a:tailEnd/>
          </a:ln>
        </p:spPr>
        <p:txBody>
          <a:bodyPr wrap="none" anchor="ctr"/>
          <a:lstStyle/>
          <a:p>
            <a:endParaRPr lang="en-US"/>
          </a:p>
        </p:txBody>
      </p:sp>
      <p:sp>
        <p:nvSpPr>
          <p:cNvPr id="18447" name="Freeform 2065" descr="Wide upward diagonal"/>
          <p:cNvSpPr>
            <a:spLocks noChangeAspect="1"/>
          </p:cNvSpPr>
          <p:nvPr/>
        </p:nvSpPr>
        <p:spPr bwMode="auto">
          <a:xfrm>
            <a:off x="7758113" y="2009775"/>
            <a:ext cx="233362" cy="84138"/>
          </a:xfrm>
          <a:custGeom>
            <a:avLst/>
            <a:gdLst>
              <a:gd name="T0" fmla="*/ 2147483647 w 131"/>
              <a:gd name="T1" fmla="*/ 2147483647 h 56"/>
              <a:gd name="T2" fmla="*/ 2147483647 w 131"/>
              <a:gd name="T3" fmla="*/ 2147483647 h 56"/>
              <a:gd name="T4" fmla="*/ 2147483647 w 131"/>
              <a:gd name="T5" fmla="*/ 2147483647 h 56"/>
              <a:gd name="T6" fmla="*/ 2147483647 w 131"/>
              <a:gd name="T7" fmla="*/ 0 h 56"/>
              <a:gd name="T8" fmla="*/ 2147483647 w 131"/>
              <a:gd name="T9" fmla="*/ 2147483647 h 56"/>
              <a:gd name="T10" fmla="*/ 2147483647 w 131"/>
              <a:gd name="T11" fmla="*/ 2147483647 h 56"/>
              <a:gd name="T12" fmla="*/ 0 w 131"/>
              <a:gd name="T13" fmla="*/ 2147483647 h 56"/>
              <a:gd name="T14" fmla="*/ 2147483647 w 131"/>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56"/>
              <a:gd name="T26" fmla="*/ 131 w 131"/>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56">
                <a:moveTo>
                  <a:pt x="5" y="31"/>
                </a:moveTo>
                <a:lnTo>
                  <a:pt x="69" y="24"/>
                </a:lnTo>
                <a:lnTo>
                  <a:pt x="111" y="6"/>
                </a:lnTo>
                <a:lnTo>
                  <a:pt x="118" y="0"/>
                </a:lnTo>
                <a:lnTo>
                  <a:pt x="131" y="6"/>
                </a:lnTo>
                <a:lnTo>
                  <a:pt x="75" y="39"/>
                </a:lnTo>
                <a:lnTo>
                  <a:pt x="0" y="56"/>
                </a:lnTo>
                <a:lnTo>
                  <a:pt x="5" y="31"/>
                </a:lnTo>
              </a:path>
            </a:pathLst>
          </a:custGeom>
          <a:solidFill>
            <a:srgbClr val="800000"/>
          </a:solidFill>
          <a:ln w="12700" cap="rnd">
            <a:solidFill>
              <a:srgbClr val="000000"/>
            </a:solidFill>
            <a:round/>
            <a:headEnd/>
            <a:tailEnd/>
          </a:ln>
        </p:spPr>
        <p:txBody>
          <a:bodyPr/>
          <a:lstStyle/>
          <a:p>
            <a:endParaRPr lang="en-US"/>
          </a:p>
        </p:txBody>
      </p:sp>
      <p:sp>
        <p:nvSpPr>
          <p:cNvPr id="18448" name="Freeform 2066" descr="Wide upward diagonal"/>
          <p:cNvSpPr>
            <a:spLocks noChangeAspect="1"/>
          </p:cNvSpPr>
          <p:nvPr/>
        </p:nvSpPr>
        <p:spPr bwMode="auto">
          <a:xfrm>
            <a:off x="6892925" y="1955800"/>
            <a:ext cx="763588" cy="444500"/>
          </a:xfrm>
          <a:custGeom>
            <a:avLst/>
            <a:gdLst>
              <a:gd name="T0" fmla="*/ 2147483647 w 396"/>
              <a:gd name="T1" fmla="*/ 2147483647 h 276"/>
              <a:gd name="T2" fmla="*/ 0 w 396"/>
              <a:gd name="T3" fmla="*/ 2147483647 h 276"/>
              <a:gd name="T4" fmla="*/ 2147483647 w 396"/>
              <a:gd name="T5" fmla="*/ 2147483647 h 276"/>
              <a:gd name="T6" fmla="*/ 2147483647 w 396"/>
              <a:gd name="T7" fmla="*/ 2147483647 h 276"/>
              <a:gd name="T8" fmla="*/ 2147483647 w 396"/>
              <a:gd name="T9" fmla="*/ 2147483647 h 276"/>
              <a:gd name="T10" fmla="*/ 2147483647 w 396"/>
              <a:gd name="T11" fmla="*/ 2147483647 h 276"/>
              <a:gd name="T12" fmla="*/ 2147483647 w 396"/>
              <a:gd name="T13" fmla="*/ 2147483647 h 276"/>
              <a:gd name="T14" fmla="*/ 2147483647 w 396"/>
              <a:gd name="T15" fmla="*/ 2147483647 h 276"/>
              <a:gd name="T16" fmla="*/ 2147483647 w 396"/>
              <a:gd name="T17" fmla="*/ 2147483647 h 276"/>
              <a:gd name="T18" fmla="*/ 2147483647 w 396"/>
              <a:gd name="T19" fmla="*/ 2147483647 h 276"/>
              <a:gd name="T20" fmla="*/ 2147483647 w 396"/>
              <a:gd name="T21" fmla="*/ 2147483647 h 276"/>
              <a:gd name="T22" fmla="*/ 2147483647 w 396"/>
              <a:gd name="T23" fmla="*/ 2147483647 h 276"/>
              <a:gd name="T24" fmla="*/ 2147483647 w 396"/>
              <a:gd name="T25" fmla="*/ 2147483647 h 276"/>
              <a:gd name="T26" fmla="*/ 2147483647 w 396"/>
              <a:gd name="T27" fmla="*/ 0 h 276"/>
              <a:gd name="T28" fmla="*/ 2147483647 w 396"/>
              <a:gd name="T29" fmla="*/ 2147483647 h 276"/>
              <a:gd name="T30" fmla="*/ 2147483647 w 396"/>
              <a:gd name="T31" fmla="*/ 2147483647 h 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276"/>
              <a:gd name="T50" fmla="*/ 396 w 396"/>
              <a:gd name="T51" fmla="*/ 276 h 2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276">
                <a:moveTo>
                  <a:pt x="58" y="23"/>
                </a:moveTo>
                <a:lnTo>
                  <a:pt x="0" y="85"/>
                </a:lnTo>
                <a:lnTo>
                  <a:pt x="22" y="197"/>
                </a:lnTo>
                <a:lnTo>
                  <a:pt x="45" y="276"/>
                </a:lnTo>
                <a:lnTo>
                  <a:pt x="104" y="272"/>
                </a:lnTo>
                <a:lnTo>
                  <a:pt x="260" y="258"/>
                </a:lnTo>
                <a:lnTo>
                  <a:pt x="345" y="248"/>
                </a:lnTo>
                <a:lnTo>
                  <a:pt x="396" y="242"/>
                </a:lnTo>
                <a:lnTo>
                  <a:pt x="394" y="159"/>
                </a:lnTo>
                <a:lnTo>
                  <a:pt x="361" y="121"/>
                </a:lnTo>
                <a:lnTo>
                  <a:pt x="385" y="39"/>
                </a:lnTo>
                <a:lnTo>
                  <a:pt x="358" y="29"/>
                </a:lnTo>
                <a:lnTo>
                  <a:pt x="359" y="9"/>
                </a:lnTo>
                <a:lnTo>
                  <a:pt x="348" y="0"/>
                </a:lnTo>
                <a:lnTo>
                  <a:pt x="67" y="42"/>
                </a:lnTo>
                <a:lnTo>
                  <a:pt x="58" y="23"/>
                </a:lnTo>
              </a:path>
            </a:pathLst>
          </a:custGeom>
          <a:solidFill>
            <a:srgbClr val="FFA623"/>
          </a:solidFill>
          <a:ln w="12700" cap="rnd">
            <a:solidFill>
              <a:srgbClr val="000000"/>
            </a:solidFill>
            <a:round/>
            <a:headEnd/>
            <a:tailEnd/>
          </a:ln>
        </p:spPr>
        <p:txBody>
          <a:bodyPr/>
          <a:lstStyle/>
          <a:p>
            <a:endParaRPr lang="en-US"/>
          </a:p>
        </p:txBody>
      </p:sp>
      <p:sp>
        <p:nvSpPr>
          <p:cNvPr id="18449" name="Freeform 2067" descr="Wide upward diagonal"/>
          <p:cNvSpPr>
            <a:spLocks noChangeAspect="1"/>
          </p:cNvSpPr>
          <p:nvPr/>
        </p:nvSpPr>
        <p:spPr bwMode="auto">
          <a:xfrm rot="251448">
            <a:off x="7015163" y="1427163"/>
            <a:ext cx="811212" cy="636587"/>
          </a:xfrm>
          <a:custGeom>
            <a:avLst/>
            <a:gdLst>
              <a:gd name="T0" fmla="*/ 2147483647 w 352"/>
              <a:gd name="T1" fmla="*/ 2147483647 h 330"/>
              <a:gd name="T2" fmla="*/ 2147483647 w 352"/>
              <a:gd name="T3" fmla="*/ 2147483647 h 330"/>
              <a:gd name="T4" fmla="*/ 2147483647 w 352"/>
              <a:gd name="T5" fmla="*/ 2147483647 h 330"/>
              <a:gd name="T6" fmla="*/ 2147483647 w 352"/>
              <a:gd name="T7" fmla="*/ 2147483647 h 330"/>
              <a:gd name="T8" fmla="*/ 2147483647 w 352"/>
              <a:gd name="T9" fmla="*/ 2147483647 h 330"/>
              <a:gd name="T10" fmla="*/ 2147483647 w 352"/>
              <a:gd name="T11" fmla="*/ 2147483647 h 330"/>
              <a:gd name="T12" fmla="*/ 2147483647 w 352"/>
              <a:gd name="T13" fmla="*/ 2147483647 h 330"/>
              <a:gd name="T14" fmla="*/ 2147483647 w 352"/>
              <a:gd name="T15" fmla="*/ 2147483647 h 330"/>
              <a:gd name="T16" fmla="*/ 2147483647 w 352"/>
              <a:gd name="T17" fmla="*/ 2147483647 h 330"/>
              <a:gd name="T18" fmla="*/ 2147483647 w 352"/>
              <a:gd name="T19" fmla="*/ 2147483647 h 330"/>
              <a:gd name="T20" fmla="*/ 2147483647 w 352"/>
              <a:gd name="T21" fmla="*/ 2147483647 h 330"/>
              <a:gd name="T22" fmla="*/ 2147483647 w 352"/>
              <a:gd name="T23" fmla="*/ 2147483647 h 330"/>
              <a:gd name="T24" fmla="*/ 2147483647 w 352"/>
              <a:gd name="T25" fmla="*/ 0 h 330"/>
              <a:gd name="T26" fmla="*/ 2147483647 w 352"/>
              <a:gd name="T27" fmla="*/ 2147483647 h 330"/>
              <a:gd name="T28" fmla="*/ 2147483647 w 352"/>
              <a:gd name="T29" fmla="*/ 2147483647 h 330"/>
              <a:gd name="T30" fmla="*/ 2147483647 w 352"/>
              <a:gd name="T31" fmla="*/ 2147483647 h 330"/>
              <a:gd name="T32" fmla="*/ 2147483647 w 352"/>
              <a:gd name="T33" fmla="*/ 2147483647 h 330"/>
              <a:gd name="T34" fmla="*/ 2147483647 w 352"/>
              <a:gd name="T35" fmla="*/ 2147483647 h 330"/>
              <a:gd name="T36" fmla="*/ 2147483647 w 352"/>
              <a:gd name="T37" fmla="*/ 2147483647 h 330"/>
              <a:gd name="T38" fmla="*/ 2147483647 w 352"/>
              <a:gd name="T39" fmla="*/ 2147483647 h 330"/>
              <a:gd name="T40" fmla="*/ 2147483647 w 352"/>
              <a:gd name="T41" fmla="*/ 2147483647 h 330"/>
              <a:gd name="T42" fmla="*/ 2147483647 w 352"/>
              <a:gd name="T43" fmla="*/ 2147483647 h 330"/>
              <a:gd name="T44" fmla="*/ 2147483647 w 352"/>
              <a:gd name="T45" fmla="*/ 2147483647 h 330"/>
              <a:gd name="T46" fmla="*/ 2147483647 w 352"/>
              <a:gd name="T47" fmla="*/ 2147483647 h 330"/>
              <a:gd name="T48" fmla="*/ 2147483647 w 352"/>
              <a:gd name="T49" fmla="*/ 2147483647 h 330"/>
              <a:gd name="T50" fmla="*/ 2147483647 w 352"/>
              <a:gd name="T51" fmla="*/ 2147483647 h 330"/>
              <a:gd name="T52" fmla="*/ 2147483647 w 352"/>
              <a:gd name="T53" fmla="*/ 2147483647 h 330"/>
              <a:gd name="T54" fmla="*/ 2147483647 w 352"/>
              <a:gd name="T55" fmla="*/ 2147483647 h 330"/>
              <a:gd name="T56" fmla="*/ 0 w 352"/>
              <a:gd name="T57" fmla="*/ 2147483647 h 330"/>
              <a:gd name="T58" fmla="*/ 2147483647 w 352"/>
              <a:gd name="T59" fmla="*/ 2147483647 h 330"/>
              <a:gd name="T60" fmla="*/ 2147483647 w 352"/>
              <a:gd name="T61" fmla="*/ 2147483647 h 3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2"/>
              <a:gd name="T94" fmla="*/ 0 h 330"/>
              <a:gd name="T95" fmla="*/ 352 w 352"/>
              <a:gd name="T96" fmla="*/ 330 h 3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2" h="330">
                <a:moveTo>
                  <a:pt x="27" y="221"/>
                </a:moveTo>
                <a:lnTo>
                  <a:pt x="60" y="201"/>
                </a:lnTo>
                <a:lnTo>
                  <a:pt x="105" y="197"/>
                </a:lnTo>
                <a:lnTo>
                  <a:pt x="116" y="179"/>
                </a:lnTo>
                <a:lnTo>
                  <a:pt x="132" y="177"/>
                </a:lnTo>
                <a:lnTo>
                  <a:pt x="141" y="159"/>
                </a:lnTo>
                <a:lnTo>
                  <a:pt x="156" y="152"/>
                </a:lnTo>
                <a:lnTo>
                  <a:pt x="149" y="117"/>
                </a:lnTo>
                <a:lnTo>
                  <a:pt x="140" y="108"/>
                </a:lnTo>
                <a:lnTo>
                  <a:pt x="159" y="81"/>
                </a:lnTo>
                <a:lnTo>
                  <a:pt x="171" y="81"/>
                </a:lnTo>
                <a:lnTo>
                  <a:pt x="212" y="22"/>
                </a:lnTo>
                <a:lnTo>
                  <a:pt x="275" y="0"/>
                </a:lnTo>
                <a:lnTo>
                  <a:pt x="282" y="55"/>
                </a:lnTo>
                <a:lnTo>
                  <a:pt x="285" y="53"/>
                </a:lnTo>
                <a:lnTo>
                  <a:pt x="300" y="72"/>
                </a:lnTo>
                <a:lnTo>
                  <a:pt x="301" y="129"/>
                </a:lnTo>
                <a:lnTo>
                  <a:pt x="320" y="175"/>
                </a:lnTo>
                <a:lnTo>
                  <a:pt x="327" y="235"/>
                </a:lnTo>
                <a:lnTo>
                  <a:pt x="329" y="286"/>
                </a:lnTo>
                <a:lnTo>
                  <a:pt x="351" y="304"/>
                </a:lnTo>
                <a:lnTo>
                  <a:pt x="335" y="329"/>
                </a:lnTo>
                <a:lnTo>
                  <a:pt x="294" y="299"/>
                </a:lnTo>
                <a:lnTo>
                  <a:pt x="273" y="301"/>
                </a:lnTo>
                <a:lnTo>
                  <a:pt x="252" y="294"/>
                </a:lnTo>
                <a:lnTo>
                  <a:pt x="253" y="277"/>
                </a:lnTo>
                <a:lnTo>
                  <a:pt x="240" y="271"/>
                </a:lnTo>
                <a:lnTo>
                  <a:pt x="10" y="322"/>
                </a:lnTo>
                <a:lnTo>
                  <a:pt x="0" y="307"/>
                </a:lnTo>
                <a:lnTo>
                  <a:pt x="35" y="248"/>
                </a:lnTo>
                <a:lnTo>
                  <a:pt x="27" y="221"/>
                </a:lnTo>
              </a:path>
            </a:pathLst>
          </a:custGeom>
          <a:solidFill>
            <a:srgbClr val="800000"/>
          </a:solidFill>
          <a:ln w="12700" cap="rnd">
            <a:solidFill>
              <a:srgbClr val="000000"/>
            </a:solidFill>
            <a:round/>
            <a:headEnd/>
            <a:tailEnd/>
          </a:ln>
        </p:spPr>
        <p:txBody>
          <a:bodyPr/>
          <a:lstStyle/>
          <a:p>
            <a:endParaRPr lang="en-US"/>
          </a:p>
        </p:txBody>
      </p:sp>
      <p:sp>
        <p:nvSpPr>
          <p:cNvPr id="18450" name="Freeform 2068" descr="Wide upward diagonal"/>
          <p:cNvSpPr>
            <a:spLocks noChangeAspect="1"/>
          </p:cNvSpPr>
          <p:nvPr/>
        </p:nvSpPr>
        <p:spPr bwMode="auto">
          <a:xfrm>
            <a:off x="5830888" y="2570163"/>
            <a:ext cx="1025525" cy="436562"/>
          </a:xfrm>
          <a:custGeom>
            <a:avLst/>
            <a:gdLst>
              <a:gd name="T0" fmla="*/ 0 w 532"/>
              <a:gd name="T1" fmla="*/ 2147483647 h 272"/>
              <a:gd name="T2" fmla="*/ 2147483647 w 532"/>
              <a:gd name="T3" fmla="*/ 2147483647 h 272"/>
              <a:gd name="T4" fmla="*/ 2147483647 w 532"/>
              <a:gd name="T5" fmla="*/ 2147483647 h 272"/>
              <a:gd name="T6" fmla="*/ 2147483647 w 532"/>
              <a:gd name="T7" fmla="*/ 2147483647 h 272"/>
              <a:gd name="T8" fmla="*/ 2147483647 w 532"/>
              <a:gd name="T9" fmla="*/ 2147483647 h 272"/>
              <a:gd name="T10" fmla="*/ 2147483647 w 532"/>
              <a:gd name="T11" fmla="*/ 2147483647 h 272"/>
              <a:gd name="T12" fmla="*/ 2147483647 w 532"/>
              <a:gd name="T13" fmla="*/ 2147483647 h 272"/>
              <a:gd name="T14" fmla="*/ 2147483647 w 532"/>
              <a:gd name="T15" fmla="*/ 2147483647 h 272"/>
              <a:gd name="T16" fmla="*/ 2147483647 w 532"/>
              <a:gd name="T17" fmla="*/ 2147483647 h 272"/>
              <a:gd name="T18" fmla="*/ 2147483647 w 532"/>
              <a:gd name="T19" fmla="*/ 2147483647 h 272"/>
              <a:gd name="T20" fmla="*/ 2147483647 w 532"/>
              <a:gd name="T21" fmla="*/ 2147483647 h 272"/>
              <a:gd name="T22" fmla="*/ 2147483647 w 532"/>
              <a:gd name="T23" fmla="*/ 2147483647 h 272"/>
              <a:gd name="T24" fmla="*/ 2147483647 w 532"/>
              <a:gd name="T25" fmla="*/ 2147483647 h 272"/>
              <a:gd name="T26" fmla="*/ 2147483647 w 532"/>
              <a:gd name="T27" fmla="*/ 2147483647 h 272"/>
              <a:gd name="T28" fmla="*/ 2147483647 w 532"/>
              <a:gd name="T29" fmla="*/ 0 h 272"/>
              <a:gd name="T30" fmla="*/ 2147483647 w 532"/>
              <a:gd name="T31" fmla="*/ 2147483647 h 272"/>
              <a:gd name="T32" fmla="*/ 2147483647 w 532"/>
              <a:gd name="T33" fmla="*/ 2147483647 h 272"/>
              <a:gd name="T34" fmla="*/ 2147483647 w 532"/>
              <a:gd name="T35" fmla="*/ 2147483647 h 272"/>
              <a:gd name="T36" fmla="*/ 2147483647 w 532"/>
              <a:gd name="T37" fmla="*/ 2147483647 h 272"/>
              <a:gd name="T38" fmla="*/ 2147483647 w 532"/>
              <a:gd name="T39" fmla="*/ 2147483647 h 272"/>
              <a:gd name="T40" fmla="*/ 2147483647 w 532"/>
              <a:gd name="T41" fmla="*/ 2147483647 h 272"/>
              <a:gd name="T42" fmla="*/ 2147483647 w 532"/>
              <a:gd name="T43" fmla="*/ 2147483647 h 272"/>
              <a:gd name="T44" fmla="*/ 2147483647 w 532"/>
              <a:gd name="T45" fmla="*/ 2147483647 h 272"/>
              <a:gd name="T46" fmla="*/ 2147483647 w 532"/>
              <a:gd name="T47" fmla="*/ 2147483647 h 272"/>
              <a:gd name="T48" fmla="*/ 2147483647 w 532"/>
              <a:gd name="T49" fmla="*/ 2147483647 h 272"/>
              <a:gd name="T50" fmla="*/ 2147483647 w 532"/>
              <a:gd name="T51" fmla="*/ 2147483647 h 272"/>
              <a:gd name="T52" fmla="*/ 2147483647 w 532"/>
              <a:gd name="T53" fmla="*/ 2147483647 h 272"/>
              <a:gd name="T54" fmla="*/ 2147483647 w 532"/>
              <a:gd name="T55" fmla="*/ 2147483647 h 272"/>
              <a:gd name="T56" fmla="*/ 0 w 532"/>
              <a:gd name="T57" fmla="*/ 2147483647 h 2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2"/>
              <a:gd name="T88" fmla="*/ 0 h 272"/>
              <a:gd name="T89" fmla="*/ 532 w 532"/>
              <a:gd name="T90" fmla="*/ 272 h 2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2" h="272">
                <a:moveTo>
                  <a:pt x="0" y="272"/>
                </a:moveTo>
                <a:lnTo>
                  <a:pt x="125" y="260"/>
                </a:lnTo>
                <a:lnTo>
                  <a:pt x="126" y="247"/>
                </a:lnTo>
                <a:lnTo>
                  <a:pt x="441" y="218"/>
                </a:lnTo>
                <a:lnTo>
                  <a:pt x="445" y="199"/>
                </a:lnTo>
                <a:lnTo>
                  <a:pt x="492" y="188"/>
                </a:lnTo>
                <a:lnTo>
                  <a:pt x="493" y="167"/>
                </a:lnTo>
                <a:lnTo>
                  <a:pt x="514" y="152"/>
                </a:lnTo>
                <a:lnTo>
                  <a:pt x="532" y="122"/>
                </a:lnTo>
                <a:lnTo>
                  <a:pt x="484" y="83"/>
                </a:lnTo>
                <a:lnTo>
                  <a:pt x="475" y="29"/>
                </a:lnTo>
                <a:lnTo>
                  <a:pt x="443" y="14"/>
                </a:lnTo>
                <a:lnTo>
                  <a:pt x="376" y="23"/>
                </a:lnTo>
                <a:lnTo>
                  <a:pt x="360" y="2"/>
                </a:lnTo>
                <a:lnTo>
                  <a:pt x="315" y="0"/>
                </a:lnTo>
                <a:lnTo>
                  <a:pt x="319" y="32"/>
                </a:lnTo>
                <a:lnTo>
                  <a:pt x="278" y="46"/>
                </a:lnTo>
                <a:lnTo>
                  <a:pt x="247" y="116"/>
                </a:lnTo>
                <a:lnTo>
                  <a:pt x="209" y="102"/>
                </a:lnTo>
                <a:lnTo>
                  <a:pt x="163" y="127"/>
                </a:lnTo>
                <a:lnTo>
                  <a:pt x="99" y="136"/>
                </a:lnTo>
                <a:lnTo>
                  <a:pt x="94" y="172"/>
                </a:lnTo>
                <a:lnTo>
                  <a:pt x="64" y="176"/>
                </a:lnTo>
                <a:lnTo>
                  <a:pt x="67" y="208"/>
                </a:lnTo>
                <a:lnTo>
                  <a:pt x="43" y="193"/>
                </a:lnTo>
                <a:lnTo>
                  <a:pt x="26" y="198"/>
                </a:lnTo>
                <a:lnTo>
                  <a:pt x="40" y="223"/>
                </a:lnTo>
                <a:lnTo>
                  <a:pt x="6" y="253"/>
                </a:lnTo>
                <a:lnTo>
                  <a:pt x="0" y="272"/>
                </a:lnTo>
              </a:path>
            </a:pathLst>
          </a:custGeom>
          <a:solidFill>
            <a:srgbClr val="FFA623"/>
          </a:solidFill>
          <a:ln w="9525">
            <a:solidFill>
              <a:schemeClr val="tx1"/>
            </a:solidFill>
            <a:round/>
            <a:headEnd/>
            <a:tailEnd/>
          </a:ln>
        </p:spPr>
        <p:txBody>
          <a:bodyPr wrap="none" anchor="ctr"/>
          <a:lstStyle/>
          <a:p>
            <a:endParaRPr lang="en-US"/>
          </a:p>
        </p:txBody>
      </p:sp>
      <p:sp>
        <p:nvSpPr>
          <p:cNvPr id="18451" name="Freeform 2069" descr="Wide upward diagonal"/>
          <p:cNvSpPr>
            <a:spLocks noChangeAspect="1"/>
          </p:cNvSpPr>
          <p:nvPr/>
        </p:nvSpPr>
        <p:spPr bwMode="auto">
          <a:xfrm>
            <a:off x="6110288" y="3155950"/>
            <a:ext cx="538162" cy="674688"/>
          </a:xfrm>
          <a:custGeom>
            <a:avLst/>
            <a:gdLst>
              <a:gd name="T0" fmla="*/ 2147483647 w 279"/>
              <a:gd name="T1" fmla="*/ 2147483647 h 419"/>
              <a:gd name="T2" fmla="*/ 2147483647 w 279"/>
              <a:gd name="T3" fmla="*/ 0 h 419"/>
              <a:gd name="T4" fmla="*/ 2147483647 w 279"/>
              <a:gd name="T5" fmla="*/ 2147483647 h 419"/>
              <a:gd name="T6" fmla="*/ 2147483647 w 279"/>
              <a:gd name="T7" fmla="*/ 2147483647 h 419"/>
              <a:gd name="T8" fmla="*/ 2147483647 w 279"/>
              <a:gd name="T9" fmla="*/ 2147483647 h 419"/>
              <a:gd name="T10" fmla="*/ 2147483647 w 279"/>
              <a:gd name="T11" fmla="*/ 2147483647 h 419"/>
              <a:gd name="T12" fmla="*/ 2147483647 w 279"/>
              <a:gd name="T13" fmla="*/ 2147483647 h 419"/>
              <a:gd name="T14" fmla="*/ 2147483647 w 279"/>
              <a:gd name="T15" fmla="*/ 2147483647 h 419"/>
              <a:gd name="T16" fmla="*/ 2147483647 w 279"/>
              <a:gd name="T17" fmla="*/ 2147483647 h 419"/>
              <a:gd name="T18" fmla="*/ 2147483647 w 279"/>
              <a:gd name="T19" fmla="*/ 2147483647 h 419"/>
              <a:gd name="T20" fmla="*/ 2147483647 w 279"/>
              <a:gd name="T21" fmla="*/ 2147483647 h 419"/>
              <a:gd name="T22" fmla="*/ 2147483647 w 279"/>
              <a:gd name="T23" fmla="*/ 2147483647 h 419"/>
              <a:gd name="T24" fmla="*/ 2147483647 w 279"/>
              <a:gd name="T25" fmla="*/ 2147483647 h 419"/>
              <a:gd name="T26" fmla="*/ 0 w 279"/>
              <a:gd name="T27" fmla="*/ 2147483647 h 419"/>
              <a:gd name="T28" fmla="*/ 2147483647 w 279"/>
              <a:gd name="T29" fmla="*/ 2147483647 h 4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9"/>
              <a:gd name="T46" fmla="*/ 0 h 419"/>
              <a:gd name="T47" fmla="*/ 279 w 279"/>
              <a:gd name="T48" fmla="*/ 419 h 4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9" h="419">
                <a:moveTo>
                  <a:pt x="13" y="12"/>
                </a:moveTo>
                <a:lnTo>
                  <a:pt x="190" y="0"/>
                </a:lnTo>
                <a:lnTo>
                  <a:pt x="238" y="197"/>
                </a:lnTo>
                <a:lnTo>
                  <a:pt x="276" y="224"/>
                </a:lnTo>
                <a:lnTo>
                  <a:pt x="248" y="285"/>
                </a:lnTo>
                <a:lnTo>
                  <a:pt x="279" y="342"/>
                </a:lnTo>
                <a:lnTo>
                  <a:pt x="94" y="357"/>
                </a:lnTo>
                <a:lnTo>
                  <a:pt x="96" y="401"/>
                </a:lnTo>
                <a:lnTo>
                  <a:pt x="66" y="419"/>
                </a:lnTo>
                <a:lnTo>
                  <a:pt x="47" y="357"/>
                </a:lnTo>
                <a:lnTo>
                  <a:pt x="32" y="406"/>
                </a:lnTo>
                <a:lnTo>
                  <a:pt x="8" y="411"/>
                </a:lnTo>
                <a:lnTo>
                  <a:pt x="5" y="350"/>
                </a:lnTo>
                <a:lnTo>
                  <a:pt x="0" y="307"/>
                </a:lnTo>
                <a:lnTo>
                  <a:pt x="13" y="12"/>
                </a:lnTo>
              </a:path>
            </a:pathLst>
          </a:custGeom>
          <a:solidFill>
            <a:srgbClr val="FFA623"/>
          </a:solidFill>
          <a:ln w="9525">
            <a:solidFill>
              <a:schemeClr val="tx1"/>
            </a:solidFill>
            <a:round/>
            <a:headEnd/>
            <a:tailEnd/>
          </a:ln>
        </p:spPr>
        <p:txBody>
          <a:bodyPr wrap="none" anchor="ctr"/>
          <a:lstStyle/>
          <a:p>
            <a:endParaRPr lang="en-US"/>
          </a:p>
        </p:txBody>
      </p:sp>
      <p:sp>
        <p:nvSpPr>
          <p:cNvPr id="18452" name="Freeform 2070"/>
          <p:cNvSpPr>
            <a:spLocks noChangeAspect="1"/>
          </p:cNvSpPr>
          <p:nvPr/>
        </p:nvSpPr>
        <p:spPr bwMode="auto">
          <a:xfrm>
            <a:off x="6457950" y="3113088"/>
            <a:ext cx="730250" cy="631825"/>
          </a:xfrm>
          <a:custGeom>
            <a:avLst/>
            <a:gdLst>
              <a:gd name="T0" fmla="*/ 0 w 379"/>
              <a:gd name="T1" fmla="*/ 2147483647 h 393"/>
              <a:gd name="T2" fmla="*/ 2147483647 w 379"/>
              <a:gd name="T3" fmla="*/ 2147483647 h 393"/>
              <a:gd name="T4" fmla="*/ 2147483647 w 379"/>
              <a:gd name="T5" fmla="*/ 2147483647 h 393"/>
              <a:gd name="T6" fmla="*/ 2147483647 w 379"/>
              <a:gd name="T7" fmla="*/ 0 h 393"/>
              <a:gd name="T8" fmla="*/ 2147483647 w 379"/>
              <a:gd name="T9" fmla="*/ 2147483647 h 393"/>
              <a:gd name="T10" fmla="*/ 2147483647 w 379"/>
              <a:gd name="T11" fmla="*/ 2147483647 h 393"/>
              <a:gd name="T12" fmla="*/ 2147483647 w 379"/>
              <a:gd name="T13" fmla="*/ 2147483647 h 393"/>
              <a:gd name="T14" fmla="*/ 2147483647 w 379"/>
              <a:gd name="T15" fmla="*/ 2147483647 h 393"/>
              <a:gd name="T16" fmla="*/ 2147483647 w 379"/>
              <a:gd name="T17" fmla="*/ 2147483647 h 393"/>
              <a:gd name="T18" fmla="*/ 2147483647 w 379"/>
              <a:gd name="T19" fmla="*/ 2147483647 h 393"/>
              <a:gd name="T20" fmla="*/ 2147483647 w 379"/>
              <a:gd name="T21" fmla="*/ 2147483647 h 393"/>
              <a:gd name="T22" fmla="*/ 2147483647 w 379"/>
              <a:gd name="T23" fmla="*/ 2147483647 h 393"/>
              <a:gd name="T24" fmla="*/ 2147483647 w 379"/>
              <a:gd name="T25" fmla="*/ 2147483647 h 393"/>
              <a:gd name="T26" fmla="*/ 2147483647 w 379"/>
              <a:gd name="T27" fmla="*/ 2147483647 h 393"/>
              <a:gd name="T28" fmla="*/ 2147483647 w 379"/>
              <a:gd name="T29" fmla="*/ 2147483647 h 393"/>
              <a:gd name="T30" fmla="*/ 2147483647 w 379"/>
              <a:gd name="T31" fmla="*/ 2147483647 h 393"/>
              <a:gd name="T32" fmla="*/ 2147483647 w 379"/>
              <a:gd name="T33" fmla="*/ 2147483647 h 393"/>
              <a:gd name="T34" fmla="*/ 2147483647 w 379"/>
              <a:gd name="T35" fmla="*/ 2147483647 h 393"/>
              <a:gd name="T36" fmla="*/ 0 w 379"/>
              <a:gd name="T37" fmla="*/ 2147483647 h 3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9"/>
              <a:gd name="T58" fmla="*/ 0 h 393"/>
              <a:gd name="T59" fmla="*/ 379 w 379"/>
              <a:gd name="T60" fmla="*/ 393 h 3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9" h="393">
                <a:moveTo>
                  <a:pt x="0" y="30"/>
                </a:moveTo>
                <a:lnTo>
                  <a:pt x="4" y="30"/>
                </a:lnTo>
                <a:lnTo>
                  <a:pt x="92" y="14"/>
                </a:lnTo>
                <a:lnTo>
                  <a:pt x="170" y="0"/>
                </a:lnTo>
                <a:lnTo>
                  <a:pt x="159" y="28"/>
                </a:lnTo>
                <a:lnTo>
                  <a:pt x="183" y="28"/>
                </a:lnTo>
                <a:lnTo>
                  <a:pt x="318" y="145"/>
                </a:lnTo>
                <a:lnTo>
                  <a:pt x="371" y="222"/>
                </a:lnTo>
                <a:lnTo>
                  <a:pt x="379" y="275"/>
                </a:lnTo>
                <a:lnTo>
                  <a:pt x="361" y="287"/>
                </a:lnTo>
                <a:lnTo>
                  <a:pt x="371" y="339"/>
                </a:lnTo>
                <a:lnTo>
                  <a:pt x="333" y="342"/>
                </a:lnTo>
                <a:lnTo>
                  <a:pt x="333" y="386"/>
                </a:lnTo>
                <a:lnTo>
                  <a:pt x="303" y="364"/>
                </a:lnTo>
                <a:lnTo>
                  <a:pt x="109" y="393"/>
                </a:lnTo>
                <a:lnTo>
                  <a:pt x="64" y="309"/>
                </a:lnTo>
                <a:lnTo>
                  <a:pt x="96" y="252"/>
                </a:lnTo>
                <a:lnTo>
                  <a:pt x="54" y="223"/>
                </a:lnTo>
                <a:lnTo>
                  <a:pt x="0" y="30"/>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8453" name="Freeform 2071" descr="Wide upward diagonal"/>
          <p:cNvSpPr>
            <a:spLocks noChangeAspect="1"/>
          </p:cNvSpPr>
          <p:nvPr/>
        </p:nvSpPr>
        <p:spPr bwMode="auto">
          <a:xfrm>
            <a:off x="6769100" y="3055938"/>
            <a:ext cx="668338" cy="401637"/>
          </a:xfrm>
          <a:custGeom>
            <a:avLst/>
            <a:gdLst>
              <a:gd name="T0" fmla="*/ 2147483647 w 347"/>
              <a:gd name="T1" fmla="*/ 2147483647 h 250"/>
              <a:gd name="T2" fmla="*/ 2147483647 w 347"/>
              <a:gd name="T3" fmla="*/ 2147483647 h 250"/>
              <a:gd name="T4" fmla="*/ 2147483647 w 347"/>
              <a:gd name="T5" fmla="*/ 0 h 250"/>
              <a:gd name="T6" fmla="*/ 2147483647 w 347"/>
              <a:gd name="T7" fmla="*/ 2147483647 h 250"/>
              <a:gd name="T8" fmla="*/ 2147483647 w 347"/>
              <a:gd name="T9" fmla="*/ 2147483647 h 250"/>
              <a:gd name="T10" fmla="*/ 2147483647 w 347"/>
              <a:gd name="T11" fmla="*/ 2147483647 h 250"/>
              <a:gd name="T12" fmla="*/ 2147483647 w 347"/>
              <a:gd name="T13" fmla="*/ 2147483647 h 250"/>
              <a:gd name="T14" fmla="*/ 2147483647 w 347"/>
              <a:gd name="T15" fmla="*/ 2147483647 h 250"/>
              <a:gd name="T16" fmla="*/ 2147483647 w 347"/>
              <a:gd name="T17" fmla="*/ 2147483647 h 250"/>
              <a:gd name="T18" fmla="*/ 2147483647 w 347"/>
              <a:gd name="T19" fmla="*/ 2147483647 h 250"/>
              <a:gd name="T20" fmla="*/ 2147483647 w 347"/>
              <a:gd name="T21" fmla="*/ 2147483647 h 250"/>
              <a:gd name="T22" fmla="*/ 2147483647 w 347"/>
              <a:gd name="T23" fmla="*/ 2147483647 h 250"/>
              <a:gd name="T24" fmla="*/ 2147483647 w 347"/>
              <a:gd name="T25" fmla="*/ 2147483647 h 250"/>
              <a:gd name="T26" fmla="*/ 2147483647 w 347"/>
              <a:gd name="T27" fmla="*/ 2147483647 h 250"/>
              <a:gd name="T28" fmla="*/ 0 w 347"/>
              <a:gd name="T29" fmla="*/ 2147483647 h 250"/>
              <a:gd name="T30" fmla="*/ 2147483647 w 347"/>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7"/>
              <a:gd name="T49" fmla="*/ 0 h 250"/>
              <a:gd name="T50" fmla="*/ 347 w 347"/>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7" h="250">
                <a:moveTo>
                  <a:pt x="5" y="36"/>
                </a:moveTo>
                <a:lnTo>
                  <a:pt x="42" y="17"/>
                </a:lnTo>
                <a:lnTo>
                  <a:pt x="146" y="0"/>
                </a:lnTo>
                <a:lnTo>
                  <a:pt x="178" y="15"/>
                </a:lnTo>
                <a:lnTo>
                  <a:pt x="245" y="7"/>
                </a:lnTo>
                <a:lnTo>
                  <a:pt x="298" y="43"/>
                </a:lnTo>
                <a:lnTo>
                  <a:pt x="347" y="73"/>
                </a:lnTo>
                <a:lnTo>
                  <a:pt x="317" y="147"/>
                </a:lnTo>
                <a:lnTo>
                  <a:pt x="274" y="182"/>
                </a:lnTo>
                <a:lnTo>
                  <a:pt x="229" y="192"/>
                </a:lnTo>
                <a:lnTo>
                  <a:pt x="236" y="221"/>
                </a:lnTo>
                <a:lnTo>
                  <a:pt x="208" y="250"/>
                </a:lnTo>
                <a:lnTo>
                  <a:pt x="156" y="178"/>
                </a:lnTo>
                <a:lnTo>
                  <a:pt x="23" y="63"/>
                </a:lnTo>
                <a:lnTo>
                  <a:pt x="0" y="62"/>
                </a:lnTo>
                <a:lnTo>
                  <a:pt x="7" y="42"/>
                </a:lnTo>
              </a:path>
            </a:pathLst>
          </a:custGeom>
          <a:pattFill prst="wdUpDiag">
            <a:fgClr>
              <a:srgbClr val="FF9966"/>
            </a:fgClr>
            <a:bgClr>
              <a:srgbClr val="FFFF99"/>
            </a:bgClr>
          </a:pattFill>
          <a:ln w="12700" cap="rnd">
            <a:solidFill>
              <a:schemeClr val="tx1"/>
            </a:solidFill>
            <a:round/>
            <a:headEnd/>
            <a:tailEnd/>
          </a:ln>
        </p:spPr>
        <p:txBody>
          <a:bodyPr/>
          <a:lstStyle/>
          <a:p>
            <a:endParaRPr lang="en-US"/>
          </a:p>
        </p:txBody>
      </p:sp>
      <p:sp>
        <p:nvSpPr>
          <p:cNvPr id="18454" name="Freeform 2072"/>
          <p:cNvSpPr>
            <a:spLocks noChangeAspect="1"/>
          </p:cNvSpPr>
          <p:nvPr/>
        </p:nvSpPr>
        <p:spPr bwMode="auto">
          <a:xfrm>
            <a:off x="6280150" y="3657600"/>
            <a:ext cx="1254125" cy="642938"/>
          </a:xfrm>
          <a:custGeom>
            <a:avLst/>
            <a:gdLst>
              <a:gd name="T0" fmla="*/ 2147483647 w 650"/>
              <a:gd name="T1" fmla="*/ 2147483647 h 400"/>
              <a:gd name="T2" fmla="*/ 2147483647 w 650"/>
              <a:gd name="T3" fmla="*/ 2147483647 h 400"/>
              <a:gd name="T4" fmla="*/ 2147483647 w 650"/>
              <a:gd name="T5" fmla="*/ 2147483647 h 400"/>
              <a:gd name="T6" fmla="*/ 2147483647 w 650"/>
              <a:gd name="T7" fmla="*/ 2147483647 h 400"/>
              <a:gd name="T8" fmla="*/ 2147483647 w 650"/>
              <a:gd name="T9" fmla="*/ 2147483647 h 400"/>
              <a:gd name="T10" fmla="*/ 2147483647 w 650"/>
              <a:gd name="T11" fmla="*/ 2147483647 h 400"/>
              <a:gd name="T12" fmla="*/ 2147483647 w 650"/>
              <a:gd name="T13" fmla="*/ 0 h 400"/>
              <a:gd name="T14" fmla="*/ 2147483647 w 650"/>
              <a:gd name="T15" fmla="*/ 2147483647 h 400"/>
              <a:gd name="T16" fmla="*/ 2147483647 w 650"/>
              <a:gd name="T17" fmla="*/ 2147483647 h 400"/>
              <a:gd name="T18" fmla="*/ 2147483647 w 650"/>
              <a:gd name="T19" fmla="*/ 2147483647 h 400"/>
              <a:gd name="T20" fmla="*/ 2147483647 w 650"/>
              <a:gd name="T21" fmla="*/ 2147483647 h 400"/>
              <a:gd name="T22" fmla="*/ 2147483647 w 650"/>
              <a:gd name="T23" fmla="*/ 2147483647 h 400"/>
              <a:gd name="T24" fmla="*/ 2147483647 w 650"/>
              <a:gd name="T25" fmla="*/ 2147483647 h 400"/>
              <a:gd name="T26" fmla="*/ 2147483647 w 650"/>
              <a:gd name="T27" fmla="*/ 2147483647 h 400"/>
              <a:gd name="T28" fmla="*/ 2147483647 w 650"/>
              <a:gd name="T29" fmla="*/ 2147483647 h 400"/>
              <a:gd name="T30" fmla="*/ 2147483647 w 650"/>
              <a:gd name="T31" fmla="*/ 2147483647 h 400"/>
              <a:gd name="T32" fmla="*/ 2147483647 w 650"/>
              <a:gd name="T33" fmla="*/ 2147483647 h 400"/>
              <a:gd name="T34" fmla="*/ 2147483647 w 650"/>
              <a:gd name="T35" fmla="*/ 2147483647 h 400"/>
              <a:gd name="T36" fmla="*/ 2147483647 w 650"/>
              <a:gd name="T37" fmla="*/ 2147483647 h 400"/>
              <a:gd name="T38" fmla="*/ 2147483647 w 650"/>
              <a:gd name="T39" fmla="*/ 2147483647 h 400"/>
              <a:gd name="T40" fmla="*/ 2147483647 w 650"/>
              <a:gd name="T41" fmla="*/ 2147483647 h 400"/>
              <a:gd name="T42" fmla="*/ 2147483647 w 650"/>
              <a:gd name="T43" fmla="*/ 2147483647 h 400"/>
              <a:gd name="T44" fmla="*/ 2147483647 w 650"/>
              <a:gd name="T45" fmla="*/ 2147483647 h 400"/>
              <a:gd name="T46" fmla="*/ 2147483647 w 650"/>
              <a:gd name="T47" fmla="*/ 2147483647 h 400"/>
              <a:gd name="T48" fmla="*/ 2147483647 w 650"/>
              <a:gd name="T49" fmla="*/ 2147483647 h 400"/>
              <a:gd name="T50" fmla="*/ 2147483647 w 650"/>
              <a:gd name="T51" fmla="*/ 2147483647 h 400"/>
              <a:gd name="T52" fmla="*/ 2147483647 w 650"/>
              <a:gd name="T53" fmla="*/ 2147483647 h 400"/>
              <a:gd name="T54" fmla="*/ 2147483647 w 650"/>
              <a:gd name="T55" fmla="*/ 2147483647 h 400"/>
              <a:gd name="T56" fmla="*/ 2147483647 w 650"/>
              <a:gd name="T57" fmla="*/ 2147483647 h 400"/>
              <a:gd name="T58" fmla="*/ 2147483647 w 650"/>
              <a:gd name="T59" fmla="*/ 2147483647 h 400"/>
              <a:gd name="T60" fmla="*/ 2147483647 w 650"/>
              <a:gd name="T61" fmla="*/ 2147483647 h 400"/>
              <a:gd name="T62" fmla="*/ 2147483647 w 650"/>
              <a:gd name="T63" fmla="*/ 2147483647 h 400"/>
              <a:gd name="T64" fmla="*/ 2147483647 w 650"/>
              <a:gd name="T65" fmla="*/ 2147483647 h 400"/>
              <a:gd name="T66" fmla="*/ 2147483647 w 650"/>
              <a:gd name="T67" fmla="*/ 2147483647 h 400"/>
              <a:gd name="T68" fmla="*/ 2147483647 w 650"/>
              <a:gd name="T69" fmla="*/ 2147483647 h 400"/>
              <a:gd name="T70" fmla="*/ 2147483647 w 650"/>
              <a:gd name="T71" fmla="*/ 2147483647 h 400"/>
              <a:gd name="T72" fmla="*/ 2147483647 w 650"/>
              <a:gd name="T73" fmla="*/ 2147483647 h 400"/>
              <a:gd name="T74" fmla="*/ 2147483647 w 650"/>
              <a:gd name="T75" fmla="*/ 2147483647 h 400"/>
              <a:gd name="T76" fmla="*/ 0 w 650"/>
              <a:gd name="T77" fmla="*/ 2147483647 h 400"/>
              <a:gd name="T78" fmla="*/ 2147483647 w 650"/>
              <a:gd name="T79" fmla="*/ 2147483647 h 4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0"/>
              <a:gd name="T121" fmla="*/ 0 h 400"/>
              <a:gd name="T122" fmla="*/ 650 w 650"/>
              <a:gd name="T123" fmla="*/ 400 h 4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0" h="400">
                <a:moveTo>
                  <a:pt x="2" y="39"/>
                </a:moveTo>
                <a:lnTo>
                  <a:pt x="180" y="23"/>
                </a:lnTo>
                <a:lnTo>
                  <a:pt x="199" y="49"/>
                </a:lnTo>
                <a:lnTo>
                  <a:pt x="390" y="23"/>
                </a:lnTo>
                <a:lnTo>
                  <a:pt x="422" y="45"/>
                </a:lnTo>
                <a:lnTo>
                  <a:pt x="422" y="4"/>
                </a:lnTo>
                <a:lnTo>
                  <a:pt x="420" y="0"/>
                </a:lnTo>
                <a:lnTo>
                  <a:pt x="458" y="3"/>
                </a:lnTo>
                <a:lnTo>
                  <a:pt x="498" y="64"/>
                </a:lnTo>
                <a:lnTo>
                  <a:pt x="563" y="149"/>
                </a:lnTo>
                <a:lnTo>
                  <a:pt x="594" y="221"/>
                </a:lnTo>
                <a:lnTo>
                  <a:pt x="642" y="271"/>
                </a:lnTo>
                <a:lnTo>
                  <a:pt x="650" y="344"/>
                </a:lnTo>
                <a:lnTo>
                  <a:pt x="635" y="388"/>
                </a:lnTo>
                <a:lnTo>
                  <a:pt x="566" y="400"/>
                </a:lnTo>
                <a:lnTo>
                  <a:pt x="555" y="381"/>
                </a:lnTo>
                <a:lnTo>
                  <a:pt x="507" y="354"/>
                </a:lnTo>
                <a:lnTo>
                  <a:pt x="492" y="328"/>
                </a:lnTo>
                <a:lnTo>
                  <a:pt x="479" y="317"/>
                </a:lnTo>
                <a:lnTo>
                  <a:pt x="472" y="291"/>
                </a:lnTo>
                <a:lnTo>
                  <a:pt x="460" y="299"/>
                </a:lnTo>
                <a:lnTo>
                  <a:pt x="422" y="265"/>
                </a:lnTo>
                <a:lnTo>
                  <a:pt x="431" y="235"/>
                </a:lnTo>
                <a:lnTo>
                  <a:pt x="422" y="217"/>
                </a:lnTo>
                <a:lnTo>
                  <a:pt x="411" y="223"/>
                </a:lnTo>
                <a:lnTo>
                  <a:pt x="412" y="241"/>
                </a:lnTo>
                <a:lnTo>
                  <a:pt x="400" y="217"/>
                </a:lnTo>
                <a:lnTo>
                  <a:pt x="401" y="161"/>
                </a:lnTo>
                <a:lnTo>
                  <a:pt x="377" y="127"/>
                </a:lnTo>
                <a:lnTo>
                  <a:pt x="316" y="100"/>
                </a:lnTo>
                <a:lnTo>
                  <a:pt x="286" y="69"/>
                </a:lnTo>
                <a:lnTo>
                  <a:pt x="252" y="66"/>
                </a:lnTo>
                <a:lnTo>
                  <a:pt x="238" y="84"/>
                </a:lnTo>
                <a:lnTo>
                  <a:pt x="188" y="98"/>
                </a:lnTo>
                <a:lnTo>
                  <a:pt x="159" y="84"/>
                </a:lnTo>
                <a:lnTo>
                  <a:pt x="143" y="64"/>
                </a:lnTo>
                <a:lnTo>
                  <a:pt x="49" y="83"/>
                </a:lnTo>
                <a:lnTo>
                  <a:pt x="29" y="68"/>
                </a:lnTo>
                <a:lnTo>
                  <a:pt x="0" y="81"/>
                </a:lnTo>
                <a:lnTo>
                  <a:pt x="2" y="39"/>
                </a:lnTo>
              </a:path>
            </a:pathLst>
          </a:custGeom>
          <a:solidFill>
            <a:srgbClr val="FFFFCC"/>
          </a:solidFill>
          <a:ln w="12700" cap="rnd">
            <a:solidFill>
              <a:srgbClr val="000000"/>
            </a:solidFill>
            <a:round/>
            <a:headEnd/>
            <a:tailEnd/>
          </a:ln>
        </p:spPr>
        <p:txBody>
          <a:bodyPr/>
          <a:lstStyle/>
          <a:p>
            <a:endParaRPr lang="en-US"/>
          </a:p>
        </p:txBody>
      </p:sp>
      <p:sp>
        <p:nvSpPr>
          <p:cNvPr id="18455" name="Freeform 2073"/>
          <p:cNvSpPr>
            <a:spLocks noChangeAspect="1"/>
          </p:cNvSpPr>
          <p:nvPr/>
        </p:nvSpPr>
        <p:spPr bwMode="auto">
          <a:xfrm>
            <a:off x="6591300" y="2792413"/>
            <a:ext cx="1138238" cy="377825"/>
          </a:xfrm>
          <a:custGeom>
            <a:avLst/>
            <a:gdLst>
              <a:gd name="T0" fmla="*/ 2147483647 w 590"/>
              <a:gd name="T1" fmla="*/ 2147483647 h 235"/>
              <a:gd name="T2" fmla="*/ 0 w 590"/>
              <a:gd name="T3" fmla="*/ 2147483647 h 235"/>
              <a:gd name="T4" fmla="*/ 2147483647 w 590"/>
              <a:gd name="T5" fmla="*/ 2147483647 h 235"/>
              <a:gd name="T6" fmla="*/ 2147483647 w 590"/>
              <a:gd name="T7" fmla="*/ 2147483647 h 235"/>
              <a:gd name="T8" fmla="*/ 2147483647 w 590"/>
              <a:gd name="T9" fmla="*/ 2147483647 h 235"/>
              <a:gd name="T10" fmla="*/ 2147483647 w 590"/>
              <a:gd name="T11" fmla="*/ 2147483647 h 235"/>
              <a:gd name="T12" fmla="*/ 2147483647 w 590"/>
              <a:gd name="T13" fmla="*/ 2147483647 h 235"/>
              <a:gd name="T14" fmla="*/ 2147483647 w 590"/>
              <a:gd name="T15" fmla="*/ 2147483647 h 235"/>
              <a:gd name="T16" fmla="*/ 2147483647 w 590"/>
              <a:gd name="T17" fmla="*/ 2147483647 h 235"/>
              <a:gd name="T18" fmla="*/ 2147483647 w 590"/>
              <a:gd name="T19" fmla="*/ 2147483647 h 235"/>
              <a:gd name="T20" fmla="*/ 2147483647 w 590"/>
              <a:gd name="T21" fmla="*/ 2147483647 h 235"/>
              <a:gd name="T22" fmla="*/ 2147483647 w 590"/>
              <a:gd name="T23" fmla="*/ 2147483647 h 235"/>
              <a:gd name="T24" fmla="*/ 2147483647 w 590"/>
              <a:gd name="T25" fmla="*/ 2147483647 h 235"/>
              <a:gd name="T26" fmla="*/ 2147483647 w 590"/>
              <a:gd name="T27" fmla="*/ 2147483647 h 235"/>
              <a:gd name="T28" fmla="*/ 2147483647 w 590"/>
              <a:gd name="T29" fmla="*/ 2147483647 h 235"/>
              <a:gd name="T30" fmla="*/ 2147483647 w 590"/>
              <a:gd name="T31" fmla="*/ 2147483647 h 235"/>
              <a:gd name="T32" fmla="*/ 2147483647 w 590"/>
              <a:gd name="T33" fmla="*/ 2147483647 h 235"/>
              <a:gd name="T34" fmla="*/ 2147483647 w 590"/>
              <a:gd name="T35" fmla="*/ 2147483647 h 235"/>
              <a:gd name="T36" fmla="*/ 2147483647 w 590"/>
              <a:gd name="T37" fmla="*/ 2147483647 h 235"/>
              <a:gd name="T38" fmla="*/ 2147483647 w 590"/>
              <a:gd name="T39" fmla="*/ 2147483647 h 235"/>
              <a:gd name="T40" fmla="*/ 2147483647 w 590"/>
              <a:gd name="T41" fmla="*/ 2147483647 h 235"/>
              <a:gd name="T42" fmla="*/ 2147483647 w 590"/>
              <a:gd name="T43" fmla="*/ 2147483647 h 235"/>
              <a:gd name="T44" fmla="*/ 2147483647 w 590"/>
              <a:gd name="T45" fmla="*/ 2147483647 h 235"/>
              <a:gd name="T46" fmla="*/ 2147483647 w 590"/>
              <a:gd name="T47" fmla="*/ 2147483647 h 235"/>
              <a:gd name="T48" fmla="*/ 2147483647 w 590"/>
              <a:gd name="T49" fmla="*/ 2147483647 h 235"/>
              <a:gd name="T50" fmla="*/ 2147483647 w 590"/>
              <a:gd name="T51" fmla="*/ 2147483647 h 235"/>
              <a:gd name="T52" fmla="*/ 2147483647 w 590"/>
              <a:gd name="T53" fmla="*/ 2147483647 h 235"/>
              <a:gd name="T54" fmla="*/ 2147483647 w 590"/>
              <a:gd name="T55" fmla="*/ 2147483647 h 235"/>
              <a:gd name="T56" fmla="*/ 2147483647 w 590"/>
              <a:gd name="T57" fmla="*/ 2147483647 h 235"/>
              <a:gd name="T58" fmla="*/ 2147483647 w 590"/>
              <a:gd name="T59" fmla="*/ 2147483647 h 235"/>
              <a:gd name="T60" fmla="*/ 2147483647 w 590"/>
              <a:gd name="T61" fmla="*/ 0 h 235"/>
              <a:gd name="T62" fmla="*/ 2147483647 w 590"/>
              <a:gd name="T63" fmla="*/ 2147483647 h 235"/>
              <a:gd name="T64" fmla="*/ 2147483647 w 590"/>
              <a:gd name="T65" fmla="*/ 2147483647 h 235"/>
              <a:gd name="T66" fmla="*/ 2147483647 w 590"/>
              <a:gd name="T67" fmla="*/ 2147483647 h 235"/>
              <a:gd name="T68" fmla="*/ 2147483647 w 590"/>
              <a:gd name="T69" fmla="*/ 2147483647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0"/>
              <a:gd name="T106" fmla="*/ 0 h 235"/>
              <a:gd name="T107" fmla="*/ 590 w 590"/>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0" h="235">
                <a:moveTo>
                  <a:pt x="28" y="164"/>
                </a:moveTo>
                <a:lnTo>
                  <a:pt x="0" y="217"/>
                </a:lnTo>
                <a:lnTo>
                  <a:pt x="90" y="205"/>
                </a:lnTo>
                <a:lnTo>
                  <a:pt x="117" y="190"/>
                </a:lnTo>
                <a:lnTo>
                  <a:pt x="225" y="166"/>
                </a:lnTo>
                <a:lnTo>
                  <a:pt x="267" y="178"/>
                </a:lnTo>
                <a:lnTo>
                  <a:pt x="288" y="175"/>
                </a:lnTo>
                <a:lnTo>
                  <a:pt x="311" y="164"/>
                </a:lnTo>
                <a:lnTo>
                  <a:pt x="311" y="168"/>
                </a:lnTo>
                <a:lnTo>
                  <a:pt x="435" y="235"/>
                </a:lnTo>
                <a:lnTo>
                  <a:pt x="471" y="205"/>
                </a:lnTo>
                <a:lnTo>
                  <a:pt x="505" y="145"/>
                </a:lnTo>
                <a:lnTo>
                  <a:pt x="563" y="127"/>
                </a:lnTo>
                <a:lnTo>
                  <a:pt x="590" y="83"/>
                </a:lnTo>
                <a:lnTo>
                  <a:pt x="589" y="28"/>
                </a:lnTo>
                <a:lnTo>
                  <a:pt x="581" y="73"/>
                </a:lnTo>
                <a:lnTo>
                  <a:pt x="549" y="111"/>
                </a:lnTo>
                <a:lnTo>
                  <a:pt x="537" y="109"/>
                </a:lnTo>
                <a:lnTo>
                  <a:pt x="494" y="119"/>
                </a:lnTo>
                <a:lnTo>
                  <a:pt x="494" y="106"/>
                </a:lnTo>
                <a:lnTo>
                  <a:pt x="537" y="93"/>
                </a:lnTo>
                <a:lnTo>
                  <a:pt x="497" y="88"/>
                </a:lnTo>
                <a:lnTo>
                  <a:pt x="542" y="77"/>
                </a:lnTo>
                <a:lnTo>
                  <a:pt x="559" y="84"/>
                </a:lnTo>
                <a:lnTo>
                  <a:pt x="568" y="41"/>
                </a:lnTo>
                <a:lnTo>
                  <a:pt x="556" y="31"/>
                </a:lnTo>
                <a:lnTo>
                  <a:pt x="503" y="48"/>
                </a:lnTo>
                <a:lnTo>
                  <a:pt x="505" y="22"/>
                </a:lnTo>
                <a:lnTo>
                  <a:pt x="527" y="29"/>
                </a:lnTo>
                <a:lnTo>
                  <a:pt x="556" y="9"/>
                </a:lnTo>
                <a:lnTo>
                  <a:pt x="540" y="0"/>
                </a:lnTo>
                <a:lnTo>
                  <a:pt x="367" y="34"/>
                </a:lnTo>
                <a:lnTo>
                  <a:pt x="147" y="70"/>
                </a:lnTo>
                <a:lnTo>
                  <a:pt x="56" y="163"/>
                </a:lnTo>
                <a:lnTo>
                  <a:pt x="28" y="164"/>
                </a:lnTo>
              </a:path>
            </a:pathLst>
          </a:custGeom>
          <a:solidFill>
            <a:srgbClr val="FFA623"/>
          </a:solidFill>
          <a:ln w="9525">
            <a:solidFill>
              <a:schemeClr val="tx1"/>
            </a:solidFill>
            <a:round/>
            <a:headEnd/>
            <a:tailEnd/>
          </a:ln>
        </p:spPr>
        <p:txBody>
          <a:bodyPr wrap="none" anchor="ctr"/>
          <a:lstStyle/>
          <a:p>
            <a:endParaRPr lang="en-US"/>
          </a:p>
        </p:txBody>
      </p:sp>
      <p:sp>
        <p:nvSpPr>
          <p:cNvPr id="18456" name="Freeform 2074" descr="Wide upward diagonal"/>
          <p:cNvSpPr>
            <a:spLocks noChangeAspect="1"/>
          </p:cNvSpPr>
          <p:nvPr/>
        </p:nvSpPr>
        <p:spPr bwMode="auto">
          <a:xfrm>
            <a:off x="6754813" y="2303463"/>
            <a:ext cx="611187" cy="496887"/>
          </a:xfrm>
          <a:custGeom>
            <a:avLst/>
            <a:gdLst>
              <a:gd name="T0" fmla="*/ 2147483647 w 318"/>
              <a:gd name="T1" fmla="*/ 2147483647 h 309"/>
              <a:gd name="T2" fmla="*/ 2147483647 w 318"/>
              <a:gd name="T3" fmla="*/ 2147483647 h 309"/>
              <a:gd name="T4" fmla="*/ 0 w 318"/>
              <a:gd name="T5" fmla="*/ 2147483647 h 309"/>
              <a:gd name="T6" fmla="*/ 2147483647 w 318"/>
              <a:gd name="T7" fmla="*/ 2147483647 h 309"/>
              <a:gd name="T8" fmla="*/ 2147483647 w 318"/>
              <a:gd name="T9" fmla="*/ 2147483647 h 309"/>
              <a:gd name="T10" fmla="*/ 2147483647 w 318"/>
              <a:gd name="T11" fmla="*/ 2147483647 h 309"/>
              <a:gd name="T12" fmla="*/ 2147483647 w 318"/>
              <a:gd name="T13" fmla="*/ 2147483647 h 309"/>
              <a:gd name="T14" fmla="*/ 2147483647 w 318"/>
              <a:gd name="T15" fmla="*/ 2147483647 h 309"/>
              <a:gd name="T16" fmla="*/ 2147483647 w 318"/>
              <a:gd name="T17" fmla="*/ 2147483647 h 309"/>
              <a:gd name="T18" fmla="*/ 2147483647 w 318"/>
              <a:gd name="T19" fmla="*/ 2147483647 h 309"/>
              <a:gd name="T20" fmla="*/ 2147483647 w 318"/>
              <a:gd name="T21" fmla="*/ 2147483647 h 309"/>
              <a:gd name="T22" fmla="*/ 2147483647 w 318"/>
              <a:gd name="T23" fmla="*/ 2147483647 h 309"/>
              <a:gd name="T24" fmla="*/ 2147483647 w 318"/>
              <a:gd name="T25" fmla="*/ 2147483647 h 309"/>
              <a:gd name="T26" fmla="*/ 2147483647 w 318"/>
              <a:gd name="T27" fmla="*/ 2147483647 h 309"/>
              <a:gd name="T28" fmla="*/ 2147483647 w 318"/>
              <a:gd name="T29" fmla="*/ 2147483647 h 309"/>
              <a:gd name="T30" fmla="*/ 2147483647 w 318"/>
              <a:gd name="T31" fmla="*/ 2147483647 h 309"/>
              <a:gd name="T32" fmla="*/ 2147483647 w 318"/>
              <a:gd name="T33" fmla="*/ 0 h 309"/>
              <a:gd name="T34" fmla="*/ 2147483647 w 318"/>
              <a:gd name="T35" fmla="*/ 2147483647 h 309"/>
              <a:gd name="T36" fmla="*/ 2147483647 w 318"/>
              <a:gd name="T37" fmla="*/ 2147483647 h 309"/>
              <a:gd name="T38" fmla="*/ 2147483647 w 318"/>
              <a:gd name="T39" fmla="*/ 2147483647 h 309"/>
              <a:gd name="T40" fmla="*/ 2147483647 w 318"/>
              <a:gd name="T41" fmla="*/ 2147483647 h 3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8"/>
              <a:gd name="T64" fmla="*/ 0 h 309"/>
              <a:gd name="T65" fmla="*/ 318 w 318"/>
              <a:gd name="T66" fmla="*/ 309 h 3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8" h="309">
                <a:moveTo>
                  <a:pt x="33" y="156"/>
                </a:moveTo>
                <a:lnTo>
                  <a:pt x="10" y="148"/>
                </a:lnTo>
                <a:lnTo>
                  <a:pt x="0" y="195"/>
                </a:lnTo>
                <a:lnTo>
                  <a:pt x="7" y="246"/>
                </a:lnTo>
                <a:lnTo>
                  <a:pt x="52" y="281"/>
                </a:lnTo>
                <a:lnTo>
                  <a:pt x="63" y="309"/>
                </a:lnTo>
                <a:lnTo>
                  <a:pt x="132" y="297"/>
                </a:lnTo>
                <a:lnTo>
                  <a:pt x="191" y="251"/>
                </a:lnTo>
                <a:lnTo>
                  <a:pt x="218" y="162"/>
                </a:lnTo>
                <a:lnTo>
                  <a:pt x="249" y="150"/>
                </a:lnTo>
                <a:lnTo>
                  <a:pt x="293" y="77"/>
                </a:lnTo>
                <a:lnTo>
                  <a:pt x="318" y="68"/>
                </a:lnTo>
                <a:lnTo>
                  <a:pt x="272" y="60"/>
                </a:lnTo>
                <a:lnTo>
                  <a:pt x="192" y="96"/>
                </a:lnTo>
                <a:lnTo>
                  <a:pt x="181" y="59"/>
                </a:lnTo>
                <a:lnTo>
                  <a:pt x="113" y="61"/>
                </a:lnTo>
                <a:lnTo>
                  <a:pt x="98" y="0"/>
                </a:lnTo>
                <a:lnTo>
                  <a:pt x="80" y="15"/>
                </a:lnTo>
                <a:lnTo>
                  <a:pt x="83" y="101"/>
                </a:lnTo>
                <a:lnTo>
                  <a:pt x="53" y="107"/>
                </a:lnTo>
                <a:lnTo>
                  <a:pt x="33" y="156"/>
                </a:lnTo>
              </a:path>
            </a:pathLst>
          </a:custGeom>
          <a:solidFill>
            <a:srgbClr val="FFA623"/>
          </a:solidFill>
          <a:ln w="12700" cap="rnd">
            <a:solidFill>
              <a:srgbClr val="000000"/>
            </a:solidFill>
            <a:round/>
            <a:headEnd/>
            <a:tailEnd/>
          </a:ln>
        </p:spPr>
        <p:txBody>
          <a:bodyPr/>
          <a:lstStyle/>
          <a:p>
            <a:endParaRPr lang="en-US"/>
          </a:p>
        </p:txBody>
      </p:sp>
      <p:sp>
        <p:nvSpPr>
          <p:cNvPr id="18457" name="Freeform 2075" descr="Wide upward diagonal"/>
          <p:cNvSpPr>
            <a:spLocks noChangeAspect="1"/>
          </p:cNvSpPr>
          <p:nvPr/>
        </p:nvSpPr>
        <p:spPr bwMode="auto">
          <a:xfrm>
            <a:off x="7077075" y="2346325"/>
            <a:ext cx="706438" cy="247650"/>
          </a:xfrm>
          <a:custGeom>
            <a:avLst/>
            <a:gdLst>
              <a:gd name="T0" fmla="*/ 0 w 366"/>
              <a:gd name="T1" fmla="*/ 2147483647 h 153"/>
              <a:gd name="T2" fmla="*/ 2147483647 w 366"/>
              <a:gd name="T3" fmla="*/ 0 h 153"/>
              <a:gd name="T4" fmla="*/ 2147483647 w 366"/>
              <a:gd name="T5" fmla="*/ 2147483647 h 153"/>
              <a:gd name="T6" fmla="*/ 2147483647 w 366"/>
              <a:gd name="T7" fmla="*/ 2147483647 h 153"/>
              <a:gd name="T8" fmla="*/ 2147483647 w 366"/>
              <a:gd name="T9" fmla="*/ 2147483647 h 153"/>
              <a:gd name="T10" fmla="*/ 2147483647 w 366"/>
              <a:gd name="T11" fmla="*/ 2147483647 h 153"/>
              <a:gd name="T12" fmla="*/ 2147483647 w 366"/>
              <a:gd name="T13" fmla="*/ 2147483647 h 153"/>
              <a:gd name="T14" fmla="*/ 2147483647 w 366"/>
              <a:gd name="T15" fmla="*/ 2147483647 h 153"/>
              <a:gd name="T16" fmla="*/ 2147483647 w 366"/>
              <a:gd name="T17" fmla="*/ 2147483647 h 153"/>
              <a:gd name="T18" fmla="*/ 2147483647 w 366"/>
              <a:gd name="T19" fmla="*/ 2147483647 h 153"/>
              <a:gd name="T20" fmla="*/ 2147483647 w 366"/>
              <a:gd name="T21" fmla="*/ 2147483647 h 153"/>
              <a:gd name="T22" fmla="*/ 2147483647 w 366"/>
              <a:gd name="T23" fmla="*/ 2147483647 h 153"/>
              <a:gd name="T24" fmla="*/ 2147483647 w 366"/>
              <a:gd name="T25" fmla="*/ 2147483647 h 153"/>
              <a:gd name="T26" fmla="*/ 2147483647 w 366"/>
              <a:gd name="T27" fmla="*/ 2147483647 h 153"/>
              <a:gd name="T28" fmla="*/ 2147483647 w 366"/>
              <a:gd name="T29" fmla="*/ 2147483647 h 153"/>
              <a:gd name="T30" fmla="*/ 2147483647 w 366"/>
              <a:gd name="T31" fmla="*/ 2147483647 h 153"/>
              <a:gd name="T32" fmla="*/ 2147483647 w 366"/>
              <a:gd name="T33" fmla="*/ 2147483647 h 153"/>
              <a:gd name="T34" fmla="*/ 2147483647 w 366"/>
              <a:gd name="T35" fmla="*/ 2147483647 h 153"/>
              <a:gd name="T36" fmla="*/ 2147483647 w 366"/>
              <a:gd name="T37" fmla="*/ 2147483647 h 153"/>
              <a:gd name="T38" fmla="*/ 2147483647 w 366"/>
              <a:gd name="T39" fmla="*/ 2147483647 h 153"/>
              <a:gd name="T40" fmla="*/ 2147483647 w 366"/>
              <a:gd name="T41" fmla="*/ 2147483647 h 153"/>
              <a:gd name="T42" fmla="*/ 2147483647 w 366"/>
              <a:gd name="T43" fmla="*/ 2147483647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6"/>
              <a:gd name="T67" fmla="*/ 0 h 153"/>
              <a:gd name="T68" fmla="*/ 366 w 366"/>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6" h="153">
                <a:moveTo>
                  <a:pt x="0" y="31"/>
                </a:moveTo>
                <a:lnTo>
                  <a:pt x="287" y="0"/>
                </a:lnTo>
                <a:lnTo>
                  <a:pt x="319" y="98"/>
                </a:lnTo>
                <a:lnTo>
                  <a:pt x="337" y="98"/>
                </a:lnTo>
                <a:lnTo>
                  <a:pt x="357" y="96"/>
                </a:lnTo>
                <a:lnTo>
                  <a:pt x="366" y="92"/>
                </a:lnTo>
                <a:lnTo>
                  <a:pt x="362" y="146"/>
                </a:lnTo>
                <a:lnTo>
                  <a:pt x="322" y="147"/>
                </a:lnTo>
                <a:lnTo>
                  <a:pt x="293" y="110"/>
                </a:lnTo>
                <a:lnTo>
                  <a:pt x="277" y="70"/>
                </a:lnTo>
                <a:lnTo>
                  <a:pt x="280" y="17"/>
                </a:lnTo>
                <a:lnTo>
                  <a:pt x="260" y="41"/>
                </a:lnTo>
                <a:lnTo>
                  <a:pt x="283" y="153"/>
                </a:lnTo>
                <a:lnTo>
                  <a:pt x="244" y="144"/>
                </a:lnTo>
                <a:lnTo>
                  <a:pt x="214" y="126"/>
                </a:lnTo>
                <a:lnTo>
                  <a:pt x="184" y="126"/>
                </a:lnTo>
                <a:lnTo>
                  <a:pt x="190" y="105"/>
                </a:lnTo>
                <a:lnTo>
                  <a:pt x="166" y="63"/>
                </a:lnTo>
                <a:lnTo>
                  <a:pt x="139" y="39"/>
                </a:lnTo>
                <a:lnTo>
                  <a:pt x="106" y="45"/>
                </a:lnTo>
                <a:lnTo>
                  <a:pt x="13" y="66"/>
                </a:lnTo>
                <a:lnTo>
                  <a:pt x="2" y="35"/>
                </a:lnTo>
              </a:path>
            </a:pathLst>
          </a:custGeom>
          <a:solidFill>
            <a:srgbClr val="800000"/>
          </a:solidFill>
          <a:ln w="12700" cap="rnd">
            <a:solidFill>
              <a:srgbClr val="000000"/>
            </a:solidFill>
            <a:round/>
            <a:headEnd/>
            <a:tailEnd/>
          </a:ln>
        </p:spPr>
        <p:txBody>
          <a:bodyPr/>
          <a:lstStyle/>
          <a:p>
            <a:endParaRPr lang="en-US"/>
          </a:p>
        </p:txBody>
      </p:sp>
      <p:sp>
        <p:nvSpPr>
          <p:cNvPr id="18458" name="Freeform 2076" descr="Wide upward diagonal"/>
          <p:cNvSpPr>
            <a:spLocks noChangeAspect="1"/>
          </p:cNvSpPr>
          <p:nvPr/>
        </p:nvSpPr>
        <p:spPr bwMode="auto">
          <a:xfrm rot="537435">
            <a:off x="7626350" y="2346325"/>
            <a:ext cx="179388" cy="169863"/>
          </a:xfrm>
          <a:custGeom>
            <a:avLst/>
            <a:gdLst>
              <a:gd name="T0" fmla="*/ 0 w 67"/>
              <a:gd name="T1" fmla="*/ 2147483647 h 76"/>
              <a:gd name="T2" fmla="*/ 2147483647 w 67"/>
              <a:gd name="T3" fmla="*/ 0 h 76"/>
              <a:gd name="T4" fmla="*/ 2147483647 w 67"/>
              <a:gd name="T5" fmla="*/ 2147483647 h 76"/>
              <a:gd name="T6" fmla="*/ 2147483647 w 67"/>
              <a:gd name="T7" fmla="*/ 2147483647 h 76"/>
              <a:gd name="T8" fmla="*/ 2147483647 w 67"/>
              <a:gd name="T9" fmla="*/ 2147483647 h 76"/>
              <a:gd name="T10" fmla="*/ 2147483647 w 67"/>
              <a:gd name="T11" fmla="*/ 2147483647 h 76"/>
              <a:gd name="T12" fmla="*/ 2147483647 w 67"/>
              <a:gd name="T13" fmla="*/ 2147483647 h 76"/>
              <a:gd name="T14" fmla="*/ 0 w 67"/>
              <a:gd name="T15" fmla="*/ 2147483647 h 7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6"/>
              <a:gd name="T26" fmla="*/ 67 w 67"/>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6">
                <a:moveTo>
                  <a:pt x="0" y="5"/>
                </a:moveTo>
                <a:lnTo>
                  <a:pt x="14" y="0"/>
                </a:lnTo>
                <a:lnTo>
                  <a:pt x="44" y="16"/>
                </a:lnTo>
                <a:lnTo>
                  <a:pt x="44" y="33"/>
                </a:lnTo>
                <a:lnTo>
                  <a:pt x="65" y="45"/>
                </a:lnTo>
                <a:lnTo>
                  <a:pt x="66" y="67"/>
                </a:lnTo>
                <a:lnTo>
                  <a:pt x="32" y="75"/>
                </a:lnTo>
                <a:lnTo>
                  <a:pt x="0" y="5"/>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grpSp>
        <p:nvGrpSpPr>
          <p:cNvPr id="20510" name="Group 2077"/>
          <p:cNvGrpSpPr>
            <a:grpSpLocks/>
          </p:cNvGrpSpPr>
          <p:nvPr/>
        </p:nvGrpSpPr>
        <p:grpSpPr bwMode="auto">
          <a:xfrm>
            <a:off x="6684964" y="2407444"/>
            <a:ext cx="1108075" cy="513160"/>
            <a:chOff x="4004" y="2148"/>
            <a:chExt cx="575" cy="318"/>
          </a:xfrm>
          <a:solidFill>
            <a:srgbClr val="FFA623"/>
          </a:solidFill>
        </p:grpSpPr>
        <p:sp>
          <p:nvSpPr>
            <p:cNvPr id="20511" name="Freeform 2078"/>
            <p:cNvSpPr>
              <a:spLocks noChangeAspect="1"/>
            </p:cNvSpPr>
            <p:nvPr/>
          </p:nvSpPr>
          <p:spPr bwMode="auto">
            <a:xfrm>
              <a:off x="4004" y="2148"/>
              <a:ext cx="523" cy="318"/>
            </a:xfrm>
            <a:custGeom>
              <a:avLst/>
              <a:gdLst>
                <a:gd name="T0" fmla="*/ 86 w 523"/>
                <a:gd name="T1" fmla="*/ 229 h 318"/>
                <a:gd name="T2" fmla="*/ 71 w 523"/>
                <a:gd name="T3" fmla="*/ 258 h 318"/>
                <a:gd name="T4" fmla="*/ 49 w 523"/>
                <a:gd name="T5" fmla="*/ 267 h 318"/>
                <a:gd name="T6" fmla="*/ 48 w 523"/>
                <a:gd name="T7" fmla="*/ 286 h 318"/>
                <a:gd name="T8" fmla="*/ 3 w 523"/>
                <a:gd name="T9" fmla="*/ 301 h 318"/>
                <a:gd name="T10" fmla="*/ 0 w 523"/>
                <a:gd name="T11" fmla="*/ 318 h 318"/>
                <a:gd name="T12" fmla="*/ 124 w 523"/>
                <a:gd name="T13" fmla="*/ 298 h 318"/>
                <a:gd name="T14" fmla="*/ 352 w 523"/>
                <a:gd name="T15" fmla="*/ 267 h 318"/>
                <a:gd name="T16" fmla="*/ 502 w 523"/>
                <a:gd name="T17" fmla="*/ 234 h 318"/>
                <a:gd name="T18" fmla="*/ 523 w 523"/>
                <a:gd name="T19" fmla="*/ 188 h 318"/>
                <a:gd name="T20" fmla="*/ 504 w 523"/>
                <a:gd name="T21" fmla="*/ 178 h 318"/>
                <a:gd name="T22" fmla="*/ 489 w 523"/>
                <a:gd name="T23" fmla="*/ 193 h 318"/>
                <a:gd name="T24" fmla="*/ 480 w 523"/>
                <a:gd name="T25" fmla="*/ 152 h 318"/>
                <a:gd name="T26" fmla="*/ 489 w 523"/>
                <a:gd name="T27" fmla="*/ 117 h 318"/>
                <a:gd name="T28" fmla="*/ 424 w 523"/>
                <a:gd name="T29" fmla="*/ 90 h 318"/>
                <a:gd name="T30" fmla="*/ 391 w 523"/>
                <a:gd name="T31" fmla="*/ 90 h 318"/>
                <a:gd name="T32" fmla="*/ 400 w 523"/>
                <a:gd name="T33" fmla="*/ 64 h 318"/>
                <a:gd name="T34" fmla="*/ 391 w 523"/>
                <a:gd name="T35" fmla="*/ 36 h 318"/>
                <a:gd name="T36" fmla="*/ 346 w 523"/>
                <a:gd name="T37" fmla="*/ 0 h 318"/>
                <a:gd name="T38" fmla="*/ 299 w 523"/>
                <a:gd name="T39" fmla="*/ 34 h 318"/>
                <a:gd name="T40" fmla="*/ 276 w 523"/>
                <a:gd name="T41" fmla="*/ 85 h 318"/>
                <a:gd name="T42" fmla="*/ 235 w 523"/>
                <a:gd name="T43" fmla="*/ 107 h 318"/>
                <a:gd name="T44" fmla="*/ 219 w 523"/>
                <a:gd name="T45" fmla="*/ 189 h 318"/>
                <a:gd name="T46" fmla="*/ 153 w 523"/>
                <a:gd name="T47" fmla="*/ 229 h 318"/>
                <a:gd name="T48" fmla="*/ 100 w 523"/>
                <a:gd name="T49" fmla="*/ 245 h 318"/>
                <a:gd name="T50" fmla="*/ 86 w 523"/>
                <a:gd name="T51" fmla="*/ 229 h 3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3"/>
                <a:gd name="T79" fmla="*/ 0 h 318"/>
                <a:gd name="T80" fmla="*/ 523 w 523"/>
                <a:gd name="T81" fmla="*/ 318 h 3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3" h="318">
                  <a:moveTo>
                    <a:pt x="86" y="229"/>
                  </a:moveTo>
                  <a:lnTo>
                    <a:pt x="71" y="258"/>
                  </a:lnTo>
                  <a:lnTo>
                    <a:pt x="49" y="267"/>
                  </a:lnTo>
                  <a:lnTo>
                    <a:pt x="48" y="286"/>
                  </a:lnTo>
                  <a:lnTo>
                    <a:pt x="3" y="301"/>
                  </a:lnTo>
                  <a:lnTo>
                    <a:pt x="0" y="318"/>
                  </a:lnTo>
                  <a:lnTo>
                    <a:pt x="124" y="298"/>
                  </a:lnTo>
                  <a:lnTo>
                    <a:pt x="352" y="267"/>
                  </a:lnTo>
                  <a:lnTo>
                    <a:pt x="502" y="234"/>
                  </a:lnTo>
                  <a:lnTo>
                    <a:pt x="523" y="188"/>
                  </a:lnTo>
                  <a:lnTo>
                    <a:pt x="504" y="178"/>
                  </a:lnTo>
                  <a:lnTo>
                    <a:pt x="489" y="193"/>
                  </a:lnTo>
                  <a:lnTo>
                    <a:pt x="480" y="152"/>
                  </a:lnTo>
                  <a:lnTo>
                    <a:pt x="489" y="117"/>
                  </a:lnTo>
                  <a:lnTo>
                    <a:pt x="424" y="90"/>
                  </a:lnTo>
                  <a:lnTo>
                    <a:pt x="391" y="90"/>
                  </a:lnTo>
                  <a:lnTo>
                    <a:pt x="400" y="64"/>
                  </a:lnTo>
                  <a:lnTo>
                    <a:pt x="391" y="36"/>
                  </a:lnTo>
                  <a:lnTo>
                    <a:pt x="346" y="0"/>
                  </a:lnTo>
                  <a:lnTo>
                    <a:pt x="299" y="34"/>
                  </a:lnTo>
                  <a:lnTo>
                    <a:pt x="276" y="85"/>
                  </a:lnTo>
                  <a:lnTo>
                    <a:pt x="235" y="107"/>
                  </a:lnTo>
                  <a:lnTo>
                    <a:pt x="219" y="189"/>
                  </a:lnTo>
                  <a:lnTo>
                    <a:pt x="153" y="229"/>
                  </a:lnTo>
                  <a:lnTo>
                    <a:pt x="100" y="245"/>
                  </a:lnTo>
                  <a:lnTo>
                    <a:pt x="86" y="229"/>
                  </a:lnTo>
                </a:path>
              </a:pathLst>
            </a:custGeom>
            <a:grpFill/>
            <a:ln w="9525">
              <a:solidFill>
                <a:schemeClr val="tx1"/>
              </a:solidFill>
              <a:round/>
              <a:headEnd/>
              <a:tailEnd/>
            </a:ln>
          </p:spPr>
          <p:txBody>
            <a:bodyPr wrap="none" anchor="ctr"/>
            <a:lstStyle/>
            <a:p>
              <a:pPr>
                <a:defRPr/>
              </a:pPr>
              <a:endParaRPr lang="en-US"/>
            </a:p>
          </p:txBody>
        </p:sp>
        <p:sp>
          <p:nvSpPr>
            <p:cNvPr id="20512" name="Freeform 2079"/>
            <p:cNvSpPr>
              <a:spLocks noChangeAspect="1"/>
            </p:cNvSpPr>
            <p:nvPr/>
          </p:nvSpPr>
          <p:spPr bwMode="auto">
            <a:xfrm rot="151512">
              <a:off x="4533" y="2251"/>
              <a:ext cx="46" cy="71"/>
            </a:xfrm>
            <a:custGeom>
              <a:avLst/>
              <a:gdLst>
                <a:gd name="T0" fmla="*/ 0 w 29"/>
                <a:gd name="T1" fmla="*/ 14 h 45"/>
                <a:gd name="T2" fmla="*/ 111 w 29"/>
                <a:gd name="T3" fmla="*/ 0 h 45"/>
                <a:gd name="T4" fmla="*/ 48 w 29"/>
                <a:gd name="T5" fmla="*/ 172 h 45"/>
                <a:gd name="T6" fmla="*/ 5 w 29"/>
                <a:gd name="T7" fmla="*/ 169 h 45"/>
                <a:gd name="T8" fmla="*/ 0 w 29"/>
                <a:gd name="T9" fmla="*/ 14 h 45"/>
                <a:gd name="T10" fmla="*/ 0 60000 65536"/>
                <a:gd name="T11" fmla="*/ 0 60000 65536"/>
                <a:gd name="T12" fmla="*/ 0 60000 65536"/>
                <a:gd name="T13" fmla="*/ 0 60000 65536"/>
                <a:gd name="T14" fmla="*/ 0 60000 65536"/>
                <a:gd name="T15" fmla="*/ 0 w 29"/>
                <a:gd name="T16" fmla="*/ 0 h 45"/>
                <a:gd name="T17" fmla="*/ 29 w 29"/>
                <a:gd name="T18" fmla="*/ 45 h 45"/>
              </a:gdLst>
              <a:ahLst/>
              <a:cxnLst>
                <a:cxn ang="T10">
                  <a:pos x="T0" y="T1"/>
                </a:cxn>
                <a:cxn ang="T11">
                  <a:pos x="T2" y="T3"/>
                </a:cxn>
                <a:cxn ang="T12">
                  <a:pos x="T4" y="T5"/>
                </a:cxn>
                <a:cxn ang="T13">
                  <a:pos x="T6" y="T7"/>
                </a:cxn>
                <a:cxn ang="T14">
                  <a:pos x="T8" y="T9"/>
                </a:cxn>
              </a:cxnLst>
              <a:rect l="T15" t="T16" r="T17" b="T18"/>
              <a:pathLst>
                <a:path w="29" h="45">
                  <a:moveTo>
                    <a:pt x="0" y="4"/>
                  </a:moveTo>
                  <a:lnTo>
                    <a:pt x="28" y="0"/>
                  </a:lnTo>
                  <a:lnTo>
                    <a:pt x="12" y="44"/>
                  </a:lnTo>
                  <a:lnTo>
                    <a:pt x="1" y="43"/>
                  </a:lnTo>
                  <a:lnTo>
                    <a:pt x="0" y="4"/>
                  </a:lnTo>
                </a:path>
              </a:pathLst>
            </a:custGeom>
            <a:grpFill/>
            <a:ln w="9525">
              <a:solidFill>
                <a:schemeClr val="tx1"/>
              </a:solidFill>
              <a:round/>
              <a:headEnd/>
              <a:tailEnd/>
            </a:ln>
          </p:spPr>
          <p:txBody>
            <a:bodyPr wrap="none" anchor="ctr"/>
            <a:lstStyle/>
            <a:p>
              <a:pPr>
                <a:defRPr/>
              </a:pPr>
              <a:endParaRPr lang="en-US"/>
            </a:p>
          </p:txBody>
        </p:sp>
      </p:grpSp>
      <p:sp>
        <p:nvSpPr>
          <p:cNvPr id="18460" name="Freeform 2080" descr="Wide upward diagonal"/>
          <p:cNvSpPr>
            <a:spLocks noChangeAspect="1"/>
          </p:cNvSpPr>
          <p:nvPr/>
        </p:nvSpPr>
        <p:spPr bwMode="auto">
          <a:xfrm>
            <a:off x="244475" y="3414713"/>
            <a:ext cx="1863725" cy="1236662"/>
          </a:xfrm>
          <a:custGeom>
            <a:avLst/>
            <a:gdLst>
              <a:gd name="T0" fmla="*/ 2147483647 w 581"/>
              <a:gd name="T1" fmla="*/ 2147483647 h 529"/>
              <a:gd name="T2" fmla="*/ 2147483647 w 581"/>
              <a:gd name="T3" fmla="*/ 0 h 529"/>
              <a:gd name="T4" fmla="*/ 2147483647 w 581"/>
              <a:gd name="T5" fmla="*/ 2147483647 h 529"/>
              <a:gd name="T6" fmla="*/ 2147483647 w 581"/>
              <a:gd name="T7" fmla="*/ 2147483647 h 529"/>
              <a:gd name="T8" fmla="*/ 2147483647 w 581"/>
              <a:gd name="T9" fmla="*/ 2147483647 h 529"/>
              <a:gd name="T10" fmla="*/ 2147483647 w 581"/>
              <a:gd name="T11" fmla="*/ 2147483647 h 529"/>
              <a:gd name="T12" fmla="*/ 2147483647 w 581"/>
              <a:gd name="T13" fmla="*/ 2147483647 h 529"/>
              <a:gd name="T14" fmla="*/ 2147483647 w 581"/>
              <a:gd name="T15" fmla="*/ 2147483647 h 529"/>
              <a:gd name="T16" fmla="*/ 2147483647 w 581"/>
              <a:gd name="T17" fmla="*/ 2147483647 h 529"/>
              <a:gd name="T18" fmla="*/ 2147483647 w 581"/>
              <a:gd name="T19" fmla="*/ 2147483647 h 529"/>
              <a:gd name="T20" fmla="*/ 2147483647 w 581"/>
              <a:gd name="T21" fmla="*/ 2147483647 h 529"/>
              <a:gd name="T22" fmla="*/ 2147483647 w 581"/>
              <a:gd name="T23" fmla="*/ 2147483647 h 529"/>
              <a:gd name="T24" fmla="*/ 2147483647 w 581"/>
              <a:gd name="T25" fmla="*/ 2147483647 h 529"/>
              <a:gd name="T26" fmla="*/ 2147483647 w 581"/>
              <a:gd name="T27" fmla="*/ 2147483647 h 529"/>
              <a:gd name="T28" fmla="*/ 2147483647 w 581"/>
              <a:gd name="T29" fmla="*/ 2147483647 h 529"/>
              <a:gd name="T30" fmla="*/ 2147483647 w 581"/>
              <a:gd name="T31" fmla="*/ 2147483647 h 529"/>
              <a:gd name="T32" fmla="*/ 2147483647 w 581"/>
              <a:gd name="T33" fmla="*/ 2147483647 h 529"/>
              <a:gd name="T34" fmla="*/ 2147483647 w 581"/>
              <a:gd name="T35" fmla="*/ 2147483647 h 529"/>
              <a:gd name="T36" fmla="*/ 2147483647 w 581"/>
              <a:gd name="T37" fmla="*/ 2147483647 h 529"/>
              <a:gd name="T38" fmla="*/ 2147483647 w 581"/>
              <a:gd name="T39" fmla="*/ 2147483647 h 529"/>
              <a:gd name="T40" fmla="*/ 2147483647 w 581"/>
              <a:gd name="T41" fmla="*/ 2147483647 h 529"/>
              <a:gd name="T42" fmla="*/ 2147483647 w 581"/>
              <a:gd name="T43" fmla="*/ 2147483647 h 529"/>
              <a:gd name="T44" fmla="*/ 0 w 581"/>
              <a:gd name="T45" fmla="*/ 2147483647 h 529"/>
              <a:gd name="T46" fmla="*/ 2147483647 w 581"/>
              <a:gd name="T47" fmla="*/ 2147483647 h 529"/>
              <a:gd name="T48" fmla="*/ 2147483647 w 581"/>
              <a:gd name="T49" fmla="*/ 2147483647 h 529"/>
              <a:gd name="T50" fmla="*/ 2147483647 w 581"/>
              <a:gd name="T51" fmla="*/ 2147483647 h 529"/>
              <a:gd name="T52" fmla="*/ 2147483647 w 581"/>
              <a:gd name="T53" fmla="*/ 2147483647 h 529"/>
              <a:gd name="T54" fmla="*/ 2147483647 w 581"/>
              <a:gd name="T55" fmla="*/ 2147483647 h 529"/>
              <a:gd name="T56" fmla="*/ 2147483647 w 581"/>
              <a:gd name="T57" fmla="*/ 2147483647 h 529"/>
              <a:gd name="T58" fmla="*/ 2147483647 w 581"/>
              <a:gd name="T59" fmla="*/ 2147483647 h 529"/>
              <a:gd name="T60" fmla="*/ 2147483647 w 581"/>
              <a:gd name="T61" fmla="*/ 2147483647 h 529"/>
              <a:gd name="T62" fmla="*/ 2147483647 w 581"/>
              <a:gd name="T63" fmla="*/ 2147483647 h 529"/>
              <a:gd name="T64" fmla="*/ 2147483647 w 581"/>
              <a:gd name="T65" fmla="*/ 2147483647 h 529"/>
              <a:gd name="T66" fmla="*/ 2147483647 w 581"/>
              <a:gd name="T67" fmla="*/ 2147483647 h 529"/>
              <a:gd name="T68" fmla="*/ 2147483647 w 581"/>
              <a:gd name="T69" fmla="*/ 2147483647 h 529"/>
              <a:gd name="T70" fmla="*/ 2147483647 w 581"/>
              <a:gd name="T71" fmla="*/ 2147483647 h 529"/>
              <a:gd name="T72" fmla="*/ 2147483647 w 581"/>
              <a:gd name="T73" fmla="*/ 2147483647 h 529"/>
              <a:gd name="T74" fmla="*/ 2147483647 w 581"/>
              <a:gd name="T75" fmla="*/ 2147483647 h 529"/>
              <a:gd name="T76" fmla="*/ 2147483647 w 581"/>
              <a:gd name="T77" fmla="*/ 2147483647 h 529"/>
              <a:gd name="T78" fmla="*/ 2147483647 w 581"/>
              <a:gd name="T79" fmla="*/ 2147483647 h 529"/>
              <a:gd name="T80" fmla="*/ 2147483647 w 581"/>
              <a:gd name="T81" fmla="*/ 2147483647 h 529"/>
              <a:gd name="T82" fmla="*/ 2147483647 w 581"/>
              <a:gd name="T83" fmla="*/ 2147483647 h 5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1"/>
              <a:gd name="T127" fmla="*/ 0 h 529"/>
              <a:gd name="T128" fmla="*/ 581 w 581"/>
              <a:gd name="T129" fmla="*/ 529 h 5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1" h="529">
                <a:moveTo>
                  <a:pt x="92" y="79"/>
                </a:moveTo>
                <a:lnTo>
                  <a:pt x="209" y="0"/>
                </a:lnTo>
                <a:lnTo>
                  <a:pt x="265" y="14"/>
                </a:lnTo>
                <a:lnTo>
                  <a:pt x="292" y="39"/>
                </a:lnTo>
                <a:lnTo>
                  <a:pt x="401" y="49"/>
                </a:lnTo>
                <a:lnTo>
                  <a:pt x="404" y="310"/>
                </a:lnTo>
                <a:lnTo>
                  <a:pt x="440" y="317"/>
                </a:lnTo>
                <a:lnTo>
                  <a:pt x="457" y="349"/>
                </a:lnTo>
                <a:lnTo>
                  <a:pt x="482" y="338"/>
                </a:lnTo>
                <a:lnTo>
                  <a:pt x="535" y="409"/>
                </a:lnTo>
                <a:lnTo>
                  <a:pt x="580" y="442"/>
                </a:lnTo>
                <a:lnTo>
                  <a:pt x="578" y="470"/>
                </a:lnTo>
                <a:lnTo>
                  <a:pt x="521" y="474"/>
                </a:lnTo>
                <a:lnTo>
                  <a:pt x="496" y="387"/>
                </a:lnTo>
                <a:lnTo>
                  <a:pt x="315" y="301"/>
                </a:lnTo>
                <a:lnTo>
                  <a:pt x="320" y="328"/>
                </a:lnTo>
                <a:lnTo>
                  <a:pt x="280" y="363"/>
                </a:lnTo>
                <a:lnTo>
                  <a:pt x="273" y="350"/>
                </a:lnTo>
                <a:lnTo>
                  <a:pt x="261" y="350"/>
                </a:lnTo>
                <a:lnTo>
                  <a:pt x="229" y="423"/>
                </a:lnTo>
                <a:lnTo>
                  <a:pt x="128" y="494"/>
                </a:lnTo>
                <a:lnTo>
                  <a:pt x="29" y="528"/>
                </a:lnTo>
                <a:lnTo>
                  <a:pt x="0" y="523"/>
                </a:lnTo>
                <a:lnTo>
                  <a:pt x="114" y="462"/>
                </a:lnTo>
                <a:lnTo>
                  <a:pt x="128" y="462"/>
                </a:lnTo>
                <a:lnTo>
                  <a:pt x="170" y="415"/>
                </a:lnTo>
                <a:lnTo>
                  <a:pt x="189" y="413"/>
                </a:lnTo>
                <a:lnTo>
                  <a:pt x="217" y="378"/>
                </a:lnTo>
                <a:lnTo>
                  <a:pt x="207" y="362"/>
                </a:lnTo>
                <a:lnTo>
                  <a:pt x="146" y="369"/>
                </a:lnTo>
                <a:lnTo>
                  <a:pt x="105" y="279"/>
                </a:lnTo>
                <a:lnTo>
                  <a:pt x="128" y="239"/>
                </a:lnTo>
                <a:lnTo>
                  <a:pt x="167" y="224"/>
                </a:lnTo>
                <a:lnTo>
                  <a:pt x="153" y="189"/>
                </a:lnTo>
                <a:lnTo>
                  <a:pt x="113" y="205"/>
                </a:lnTo>
                <a:lnTo>
                  <a:pt x="83" y="154"/>
                </a:lnTo>
                <a:lnTo>
                  <a:pt x="116" y="142"/>
                </a:lnTo>
                <a:lnTo>
                  <a:pt x="146" y="156"/>
                </a:lnTo>
                <a:lnTo>
                  <a:pt x="160" y="148"/>
                </a:lnTo>
                <a:lnTo>
                  <a:pt x="135" y="104"/>
                </a:lnTo>
                <a:lnTo>
                  <a:pt x="91" y="101"/>
                </a:lnTo>
                <a:lnTo>
                  <a:pt x="92" y="79"/>
                </a:lnTo>
              </a:path>
            </a:pathLst>
          </a:custGeom>
          <a:pattFill prst="wdUpDiag">
            <a:fgClr>
              <a:srgbClr val="FF9966"/>
            </a:fgClr>
            <a:bgClr>
              <a:srgbClr val="FFFF99"/>
            </a:bgClr>
          </a:pattFill>
          <a:ln w="9525">
            <a:solidFill>
              <a:schemeClr val="tx1"/>
            </a:solidFill>
            <a:round/>
            <a:headEnd/>
            <a:tailEnd/>
          </a:ln>
        </p:spPr>
        <p:txBody>
          <a:bodyPr wrap="none" anchor="ctr"/>
          <a:lstStyle/>
          <a:p>
            <a:endParaRPr lang="en-US"/>
          </a:p>
        </p:txBody>
      </p:sp>
      <p:sp>
        <p:nvSpPr>
          <p:cNvPr id="18461" name="Freeform 2081" descr="Wide upward diagonal"/>
          <p:cNvSpPr>
            <a:spLocks noChangeAspect="1"/>
          </p:cNvSpPr>
          <p:nvPr/>
        </p:nvSpPr>
        <p:spPr bwMode="auto">
          <a:xfrm>
            <a:off x="1366838" y="1065213"/>
            <a:ext cx="925512" cy="527050"/>
          </a:xfrm>
          <a:custGeom>
            <a:avLst/>
            <a:gdLst>
              <a:gd name="T0" fmla="*/ 2147483647 w 417"/>
              <a:gd name="T1" fmla="*/ 0 h 284"/>
              <a:gd name="T2" fmla="*/ 2147483647 w 417"/>
              <a:gd name="T3" fmla="*/ 2147483647 h 284"/>
              <a:gd name="T4" fmla="*/ 2147483647 w 417"/>
              <a:gd name="T5" fmla="*/ 2147483647 h 284"/>
              <a:gd name="T6" fmla="*/ 2147483647 w 417"/>
              <a:gd name="T7" fmla="*/ 2147483647 h 284"/>
              <a:gd name="T8" fmla="*/ 2147483647 w 417"/>
              <a:gd name="T9" fmla="*/ 2147483647 h 284"/>
              <a:gd name="T10" fmla="*/ 2147483647 w 417"/>
              <a:gd name="T11" fmla="*/ 2147483647 h 284"/>
              <a:gd name="T12" fmla="*/ 2147483647 w 417"/>
              <a:gd name="T13" fmla="*/ 2147483647 h 284"/>
              <a:gd name="T14" fmla="*/ 2147483647 w 417"/>
              <a:gd name="T15" fmla="*/ 2147483647 h 284"/>
              <a:gd name="T16" fmla="*/ 2147483647 w 417"/>
              <a:gd name="T17" fmla="*/ 2147483647 h 284"/>
              <a:gd name="T18" fmla="*/ 2147483647 w 417"/>
              <a:gd name="T19" fmla="*/ 2147483647 h 284"/>
              <a:gd name="T20" fmla="*/ 2147483647 w 417"/>
              <a:gd name="T21" fmla="*/ 2147483647 h 284"/>
              <a:gd name="T22" fmla="*/ 2147483647 w 417"/>
              <a:gd name="T23" fmla="*/ 2147483647 h 284"/>
              <a:gd name="T24" fmla="*/ 2147483647 w 417"/>
              <a:gd name="T25" fmla="*/ 2147483647 h 284"/>
              <a:gd name="T26" fmla="*/ 2147483647 w 417"/>
              <a:gd name="T27" fmla="*/ 2147483647 h 284"/>
              <a:gd name="T28" fmla="*/ 2147483647 w 417"/>
              <a:gd name="T29" fmla="*/ 2147483647 h 284"/>
              <a:gd name="T30" fmla="*/ 2147483647 w 417"/>
              <a:gd name="T31" fmla="*/ 2147483647 h 284"/>
              <a:gd name="T32" fmla="*/ 2147483647 w 417"/>
              <a:gd name="T33" fmla="*/ 2147483647 h 284"/>
              <a:gd name="T34" fmla="*/ 2147483647 w 417"/>
              <a:gd name="T35" fmla="*/ 2147483647 h 284"/>
              <a:gd name="T36" fmla="*/ 2147483647 w 417"/>
              <a:gd name="T37" fmla="*/ 2147483647 h 284"/>
              <a:gd name="T38" fmla="*/ 2147483647 w 417"/>
              <a:gd name="T39" fmla="*/ 2147483647 h 284"/>
              <a:gd name="T40" fmla="*/ 0 w 417"/>
              <a:gd name="T41" fmla="*/ 2147483647 h 284"/>
              <a:gd name="T42" fmla="*/ 2147483647 w 417"/>
              <a:gd name="T43" fmla="*/ 2147483647 h 284"/>
              <a:gd name="T44" fmla="*/ 2147483647 w 417"/>
              <a:gd name="T45" fmla="*/ 2147483647 h 284"/>
              <a:gd name="T46" fmla="*/ 2147483647 w 417"/>
              <a:gd name="T47" fmla="*/ 2147483647 h 284"/>
              <a:gd name="T48" fmla="*/ 2147483647 w 417"/>
              <a:gd name="T49" fmla="*/ 2147483647 h 284"/>
              <a:gd name="T50" fmla="*/ 2147483647 w 417"/>
              <a:gd name="T51" fmla="*/ 2147483647 h 284"/>
              <a:gd name="T52" fmla="*/ 2147483647 w 417"/>
              <a:gd name="T53" fmla="*/ 2147483647 h 284"/>
              <a:gd name="T54" fmla="*/ 2147483647 w 417"/>
              <a:gd name="T55" fmla="*/ 2147483647 h 284"/>
              <a:gd name="T56" fmla="*/ 2147483647 w 417"/>
              <a:gd name="T57" fmla="*/ 2147483647 h 284"/>
              <a:gd name="T58" fmla="*/ 2147483647 w 417"/>
              <a:gd name="T59" fmla="*/ 2147483647 h 284"/>
              <a:gd name="T60" fmla="*/ 2147483647 w 417"/>
              <a:gd name="T61" fmla="*/ 2147483647 h 284"/>
              <a:gd name="T62" fmla="*/ 2147483647 w 417"/>
              <a:gd name="T63" fmla="*/ 2147483647 h 284"/>
              <a:gd name="T64" fmla="*/ 2147483647 w 417"/>
              <a:gd name="T65" fmla="*/ 2147483647 h 284"/>
              <a:gd name="T66" fmla="*/ 2147483647 w 417"/>
              <a:gd name="T67" fmla="*/ 2147483647 h 284"/>
              <a:gd name="T68" fmla="*/ 2147483647 w 417"/>
              <a:gd name="T69" fmla="*/ 2147483647 h 284"/>
              <a:gd name="T70" fmla="*/ 2147483647 w 417"/>
              <a:gd name="T71" fmla="*/ 2147483647 h 284"/>
              <a:gd name="T72" fmla="*/ 2147483647 w 417"/>
              <a:gd name="T73" fmla="*/ 2147483647 h 284"/>
              <a:gd name="T74" fmla="*/ 2147483647 w 417"/>
              <a:gd name="T75" fmla="*/ 0 h 2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7"/>
              <a:gd name="T115" fmla="*/ 0 h 284"/>
              <a:gd name="T116" fmla="*/ 417 w 417"/>
              <a:gd name="T117" fmla="*/ 284 h 2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7" h="284">
                <a:moveTo>
                  <a:pt x="105" y="0"/>
                </a:moveTo>
                <a:lnTo>
                  <a:pt x="190" y="22"/>
                </a:lnTo>
                <a:lnTo>
                  <a:pt x="256" y="36"/>
                </a:lnTo>
                <a:lnTo>
                  <a:pt x="287" y="42"/>
                </a:lnTo>
                <a:lnTo>
                  <a:pt x="320" y="47"/>
                </a:lnTo>
                <a:lnTo>
                  <a:pt x="363" y="54"/>
                </a:lnTo>
                <a:lnTo>
                  <a:pt x="416" y="63"/>
                </a:lnTo>
                <a:lnTo>
                  <a:pt x="382" y="283"/>
                </a:lnTo>
                <a:lnTo>
                  <a:pt x="221" y="252"/>
                </a:lnTo>
                <a:lnTo>
                  <a:pt x="199" y="266"/>
                </a:lnTo>
                <a:lnTo>
                  <a:pt x="169" y="244"/>
                </a:lnTo>
                <a:lnTo>
                  <a:pt x="144" y="266"/>
                </a:lnTo>
                <a:lnTo>
                  <a:pt x="120" y="247"/>
                </a:lnTo>
                <a:lnTo>
                  <a:pt x="54" y="244"/>
                </a:lnTo>
                <a:lnTo>
                  <a:pt x="63" y="208"/>
                </a:lnTo>
                <a:lnTo>
                  <a:pt x="15" y="205"/>
                </a:lnTo>
                <a:lnTo>
                  <a:pt x="11" y="184"/>
                </a:lnTo>
                <a:lnTo>
                  <a:pt x="20" y="163"/>
                </a:lnTo>
                <a:lnTo>
                  <a:pt x="8" y="143"/>
                </a:lnTo>
                <a:lnTo>
                  <a:pt x="9" y="88"/>
                </a:lnTo>
                <a:lnTo>
                  <a:pt x="0" y="46"/>
                </a:lnTo>
                <a:lnTo>
                  <a:pt x="6" y="29"/>
                </a:lnTo>
                <a:lnTo>
                  <a:pt x="27" y="36"/>
                </a:lnTo>
                <a:lnTo>
                  <a:pt x="49" y="61"/>
                </a:lnTo>
                <a:lnTo>
                  <a:pt x="90" y="66"/>
                </a:lnTo>
                <a:lnTo>
                  <a:pt x="100" y="87"/>
                </a:lnTo>
                <a:lnTo>
                  <a:pt x="81" y="87"/>
                </a:lnTo>
                <a:lnTo>
                  <a:pt x="78" y="104"/>
                </a:lnTo>
                <a:lnTo>
                  <a:pt x="90" y="106"/>
                </a:lnTo>
                <a:lnTo>
                  <a:pt x="95" y="124"/>
                </a:lnTo>
                <a:lnTo>
                  <a:pt x="70" y="137"/>
                </a:lnTo>
                <a:lnTo>
                  <a:pt x="70" y="149"/>
                </a:lnTo>
                <a:lnTo>
                  <a:pt x="98" y="149"/>
                </a:lnTo>
                <a:lnTo>
                  <a:pt x="105" y="118"/>
                </a:lnTo>
                <a:lnTo>
                  <a:pt x="126" y="100"/>
                </a:lnTo>
                <a:lnTo>
                  <a:pt x="100" y="52"/>
                </a:lnTo>
                <a:lnTo>
                  <a:pt x="117" y="37"/>
                </a:lnTo>
                <a:lnTo>
                  <a:pt x="105" y="0"/>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8462" name="Freeform 2082" descr="Wide upward diagonal"/>
          <p:cNvSpPr>
            <a:spLocks noChangeAspect="1"/>
          </p:cNvSpPr>
          <p:nvPr/>
        </p:nvSpPr>
        <p:spPr bwMode="auto">
          <a:xfrm>
            <a:off x="1052513" y="1974850"/>
            <a:ext cx="1222375" cy="1446213"/>
          </a:xfrm>
          <a:custGeom>
            <a:avLst/>
            <a:gdLst>
              <a:gd name="T0" fmla="*/ 2147483647 w 634"/>
              <a:gd name="T1" fmla="*/ 0 h 898"/>
              <a:gd name="T2" fmla="*/ 2147483647 w 634"/>
              <a:gd name="T3" fmla="*/ 2147483647 h 898"/>
              <a:gd name="T4" fmla="*/ 2147483647 w 634"/>
              <a:gd name="T5" fmla="*/ 2147483647 h 898"/>
              <a:gd name="T6" fmla="*/ 2147483647 w 634"/>
              <a:gd name="T7" fmla="*/ 2147483647 h 898"/>
              <a:gd name="T8" fmla="*/ 2147483647 w 634"/>
              <a:gd name="T9" fmla="*/ 2147483647 h 898"/>
              <a:gd name="T10" fmla="*/ 2147483647 w 634"/>
              <a:gd name="T11" fmla="*/ 2147483647 h 898"/>
              <a:gd name="T12" fmla="*/ 2147483647 w 634"/>
              <a:gd name="T13" fmla="*/ 2147483647 h 898"/>
              <a:gd name="T14" fmla="*/ 2147483647 w 634"/>
              <a:gd name="T15" fmla="*/ 2147483647 h 898"/>
              <a:gd name="T16" fmla="*/ 2147483647 w 634"/>
              <a:gd name="T17" fmla="*/ 2147483647 h 898"/>
              <a:gd name="T18" fmla="*/ 2147483647 w 634"/>
              <a:gd name="T19" fmla="*/ 2147483647 h 898"/>
              <a:gd name="T20" fmla="*/ 2147483647 w 634"/>
              <a:gd name="T21" fmla="*/ 2147483647 h 898"/>
              <a:gd name="T22" fmla="*/ 2147483647 w 634"/>
              <a:gd name="T23" fmla="*/ 2147483647 h 898"/>
              <a:gd name="T24" fmla="*/ 2147483647 w 634"/>
              <a:gd name="T25" fmla="*/ 2147483647 h 898"/>
              <a:gd name="T26" fmla="*/ 2147483647 w 634"/>
              <a:gd name="T27" fmla="*/ 2147483647 h 898"/>
              <a:gd name="T28" fmla="*/ 2147483647 w 634"/>
              <a:gd name="T29" fmla="*/ 2147483647 h 898"/>
              <a:gd name="T30" fmla="*/ 2147483647 w 634"/>
              <a:gd name="T31" fmla="*/ 2147483647 h 898"/>
              <a:gd name="T32" fmla="*/ 2147483647 w 634"/>
              <a:gd name="T33" fmla="*/ 2147483647 h 898"/>
              <a:gd name="T34" fmla="*/ 2147483647 w 634"/>
              <a:gd name="T35" fmla="*/ 2147483647 h 898"/>
              <a:gd name="T36" fmla="*/ 2147483647 w 634"/>
              <a:gd name="T37" fmla="*/ 2147483647 h 898"/>
              <a:gd name="T38" fmla="*/ 2147483647 w 634"/>
              <a:gd name="T39" fmla="*/ 2147483647 h 898"/>
              <a:gd name="T40" fmla="*/ 2147483647 w 634"/>
              <a:gd name="T41" fmla="*/ 2147483647 h 898"/>
              <a:gd name="T42" fmla="*/ 2147483647 w 634"/>
              <a:gd name="T43" fmla="*/ 2147483647 h 898"/>
              <a:gd name="T44" fmla="*/ 2147483647 w 634"/>
              <a:gd name="T45" fmla="*/ 2147483647 h 898"/>
              <a:gd name="T46" fmla="*/ 2147483647 w 634"/>
              <a:gd name="T47" fmla="*/ 2147483647 h 898"/>
              <a:gd name="T48" fmla="*/ 2147483647 w 634"/>
              <a:gd name="T49" fmla="*/ 2147483647 h 898"/>
              <a:gd name="T50" fmla="*/ 2147483647 w 634"/>
              <a:gd name="T51" fmla="*/ 2147483647 h 898"/>
              <a:gd name="T52" fmla="*/ 2147483647 w 634"/>
              <a:gd name="T53" fmla="*/ 2147483647 h 898"/>
              <a:gd name="T54" fmla="*/ 2147483647 w 634"/>
              <a:gd name="T55" fmla="*/ 2147483647 h 898"/>
              <a:gd name="T56" fmla="*/ 2147483647 w 634"/>
              <a:gd name="T57" fmla="*/ 2147483647 h 898"/>
              <a:gd name="T58" fmla="*/ 2147483647 w 634"/>
              <a:gd name="T59" fmla="*/ 2147483647 h 898"/>
              <a:gd name="T60" fmla="*/ 2147483647 w 634"/>
              <a:gd name="T61" fmla="*/ 2147483647 h 898"/>
              <a:gd name="T62" fmla="*/ 2147483647 w 634"/>
              <a:gd name="T63" fmla="*/ 2147483647 h 898"/>
              <a:gd name="T64" fmla="*/ 2147483647 w 634"/>
              <a:gd name="T65" fmla="*/ 2147483647 h 898"/>
              <a:gd name="T66" fmla="*/ 2147483647 w 634"/>
              <a:gd name="T67" fmla="*/ 2147483647 h 898"/>
              <a:gd name="T68" fmla="*/ 2147483647 w 634"/>
              <a:gd name="T69" fmla="*/ 2147483647 h 898"/>
              <a:gd name="T70" fmla="*/ 2147483647 w 634"/>
              <a:gd name="T71" fmla="*/ 2147483647 h 898"/>
              <a:gd name="T72" fmla="*/ 2147483647 w 634"/>
              <a:gd name="T73" fmla="*/ 2147483647 h 898"/>
              <a:gd name="T74" fmla="*/ 2147483647 w 634"/>
              <a:gd name="T75" fmla="*/ 2147483647 h 898"/>
              <a:gd name="T76" fmla="*/ 2147483647 w 634"/>
              <a:gd name="T77" fmla="*/ 2147483647 h 898"/>
              <a:gd name="T78" fmla="*/ 2147483647 w 634"/>
              <a:gd name="T79" fmla="*/ 2147483647 h 898"/>
              <a:gd name="T80" fmla="*/ 2147483647 w 634"/>
              <a:gd name="T81" fmla="*/ 2147483647 h 898"/>
              <a:gd name="T82" fmla="*/ 2147483647 w 634"/>
              <a:gd name="T83" fmla="*/ 2147483647 h 898"/>
              <a:gd name="T84" fmla="*/ 2147483647 w 634"/>
              <a:gd name="T85" fmla="*/ 2147483647 h 898"/>
              <a:gd name="T86" fmla="*/ 0 w 634"/>
              <a:gd name="T87" fmla="*/ 2147483647 h 898"/>
              <a:gd name="T88" fmla="*/ 2147483647 w 634"/>
              <a:gd name="T89" fmla="*/ 2147483647 h 898"/>
              <a:gd name="T90" fmla="*/ 2147483647 w 634"/>
              <a:gd name="T91" fmla="*/ 2147483647 h 898"/>
              <a:gd name="T92" fmla="*/ 2147483647 w 634"/>
              <a:gd name="T93" fmla="*/ 2147483647 h 898"/>
              <a:gd name="T94" fmla="*/ 2147483647 w 634"/>
              <a:gd name="T95" fmla="*/ 0 h 8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4"/>
              <a:gd name="T145" fmla="*/ 0 h 898"/>
              <a:gd name="T146" fmla="*/ 634 w 634"/>
              <a:gd name="T147" fmla="*/ 898 h 8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4" h="898">
                <a:moveTo>
                  <a:pt x="48" y="0"/>
                </a:moveTo>
                <a:lnTo>
                  <a:pt x="336" y="54"/>
                </a:lnTo>
                <a:lnTo>
                  <a:pt x="273" y="318"/>
                </a:lnTo>
                <a:lnTo>
                  <a:pt x="598" y="721"/>
                </a:lnTo>
                <a:lnTo>
                  <a:pt x="634" y="773"/>
                </a:lnTo>
                <a:lnTo>
                  <a:pt x="594" y="813"/>
                </a:lnTo>
                <a:lnTo>
                  <a:pt x="577" y="840"/>
                </a:lnTo>
                <a:lnTo>
                  <a:pt x="570" y="861"/>
                </a:lnTo>
                <a:lnTo>
                  <a:pt x="578" y="891"/>
                </a:lnTo>
                <a:lnTo>
                  <a:pt x="545" y="898"/>
                </a:lnTo>
                <a:lnTo>
                  <a:pt x="355" y="892"/>
                </a:lnTo>
                <a:lnTo>
                  <a:pt x="342" y="839"/>
                </a:lnTo>
                <a:lnTo>
                  <a:pt x="309" y="803"/>
                </a:lnTo>
                <a:lnTo>
                  <a:pt x="285" y="789"/>
                </a:lnTo>
                <a:lnTo>
                  <a:pt x="278" y="761"/>
                </a:lnTo>
                <a:lnTo>
                  <a:pt x="257" y="746"/>
                </a:lnTo>
                <a:lnTo>
                  <a:pt x="238" y="728"/>
                </a:lnTo>
                <a:lnTo>
                  <a:pt x="231" y="706"/>
                </a:lnTo>
                <a:lnTo>
                  <a:pt x="212" y="692"/>
                </a:lnTo>
                <a:lnTo>
                  <a:pt x="183" y="700"/>
                </a:lnTo>
                <a:lnTo>
                  <a:pt x="149" y="689"/>
                </a:lnTo>
                <a:lnTo>
                  <a:pt x="149" y="677"/>
                </a:lnTo>
                <a:lnTo>
                  <a:pt x="148" y="653"/>
                </a:lnTo>
                <a:lnTo>
                  <a:pt x="134" y="626"/>
                </a:lnTo>
                <a:lnTo>
                  <a:pt x="133" y="603"/>
                </a:lnTo>
                <a:lnTo>
                  <a:pt x="118" y="583"/>
                </a:lnTo>
                <a:lnTo>
                  <a:pt x="122" y="565"/>
                </a:lnTo>
                <a:lnTo>
                  <a:pt x="80" y="519"/>
                </a:lnTo>
                <a:lnTo>
                  <a:pt x="80" y="493"/>
                </a:lnTo>
                <a:lnTo>
                  <a:pt x="102" y="482"/>
                </a:lnTo>
                <a:lnTo>
                  <a:pt x="102" y="466"/>
                </a:lnTo>
                <a:lnTo>
                  <a:pt x="80" y="462"/>
                </a:lnTo>
                <a:lnTo>
                  <a:pt x="71" y="436"/>
                </a:lnTo>
                <a:lnTo>
                  <a:pt x="61" y="393"/>
                </a:lnTo>
                <a:lnTo>
                  <a:pt x="91" y="417"/>
                </a:lnTo>
                <a:lnTo>
                  <a:pt x="79" y="386"/>
                </a:lnTo>
                <a:lnTo>
                  <a:pt x="102" y="386"/>
                </a:lnTo>
                <a:lnTo>
                  <a:pt x="102" y="363"/>
                </a:lnTo>
                <a:lnTo>
                  <a:pt x="79" y="348"/>
                </a:lnTo>
                <a:lnTo>
                  <a:pt x="69" y="370"/>
                </a:lnTo>
                <a:lnTo>
                  <a:pt x="48" y="362"/>
                </a:lnTo>
                <a:lnTo>
                  <a:pt x="8" y="261"/>
                </a:lnTo>
                <a:lnTo>
                  <a:pt x="18" y="189"/>
                </a:lnTo>
                <a:lnTo>
                  <a:pt x="0" y="148"/>
                </a:lnTo>
                <a:lnTo>
                  <a:pt x="9" y="117"/>
                </a:lnTo>
                <a:lnTo>
                  <a:pt x="30" y="110"/>
                </a:lnTo>
                <a:lnTo>
                  <a:pt x="48" y="61"/>
                </a:lnTo>
                <a:lnTo>
                  <a:pt x="48" y="0"/>
                </a:lnTo>
              </a:path>
            </a:pathLst>
          </a:custGeom>
          <a:solidFill>
            <a:srgbClr val="FFFFCC"/>
          </a:solidFill>
          <a:ln w="12700" cap="rnd">
            <a:solidFill>
              <a:srgbClr val="000000"/>
            </a:solidFill>
            <a:round/>
            <a:headEnd/>
            <a:tailEnd/>
          </a:ln>
        </p:spPr>
        <p:txBody>
          <a:bodyPr/>
          <a:lstStyle/>
          <a:p>
            <a:endParaRPr lang="en-US"/>
          </a:p>
        </p:txBody>
      </p:sp>
      <p:grpSp>
        <p:nvGrpSpPr>
          <p:cNvPr id="20516" name="Group 2083"/>
          <p:cNvGrpSpPr>
            <a:grpSpLocks noChangeAspect="1"/>
          </p:cNvGrpSpPr>
          <p:nvPr/>
        </p:nvGrpSpPr>
        <p:grpSpPr bwMode="auto">
          <a:xfrm>
            <a:off x="1893889" y="3849291"/>
            <a:ext cx="746125" cy="447675"/>
            <a:chOff x="337" y="2688"/>
            <a:chExt cx="336" cy="241"/>
          </a:xfrm>
          <a:pattFill prst="wdUpDiag">
            <a:fgClr>
              <a:srgbClr val="FF9966"/>
            </a:fgClr>
            <a:bgClr>
              <a:srgbClr val="FFFF99"/>
            </a:bgClr>
          </a:pattFill>
        </p:grpSpPr>
        <p:grpSp>
          <p:nvGrpSpPr>
            <p:cNvPr id="20517" name="Group 2084" descr="Wide upward diagonal"/>
            <p:cNvGrpSpPr>
              <a:grpSpLocks noChangeAspect="1"/>
            </p:cNvGrpSpPr>
            <p:nvPr/>
          </p:nvGrpSpPr>
          <p:grpSpPr bwMode="auto">
            <a:xfrm>
              <a:off x="337" y="2688"/>
              <a:ext cx="336" cy="241"/>
              <a:chOff x="337" y="2688"/>
              <a:chExt cx="336" cy="241"/>
            </a:xfrm>
            <a:grpFill/>
          </p:grpSpPr>
          <p:sp>
            <p:nvSpPr>
              <p:cNvPr id="20518" name="Freeform 2085" descr="Wide upward diagonal"/>
              <p:cNvSpPr>
                <a:spLocks noChangeAspect="1"/>
              </p:cNvSpPr>
              <p:nvPr/>
            </p:nvSpPr>
            <p:spPr bwMode="auto">
              <a:xfrm>
                <a:off x="337" y="2718"/>
                <a:ext cx="27" cy="36"/>
              </a:xfrm>
              <a:custGeom>
                <a:avLst/>
                <a:gdLst>
                  <a:gd name="T0" fmla="*/ 0 w 27"/>
                  <a:gd name="T1" fmla="*/ 35 h 36"/>
                  <a:gd name="T2" fmla="*/ 0 w 27"/>
                  <a:gd name="T3" fmla="*/ 25 h 36"/>
                  <a:gd name="T4" fmla="*/ 15 w 27"/>
                  <a:gd name="T5" fmla="*/ 0 h 36"/>
                  <a:gd name="T6" fmla="*/ 26 w 27"/>
                  <a:gd name="T7" fmla="*/ 7 h 36"/>
                  <a:gd name="T8" fmla="*/ 14 w 27"/>
                  <a:gd name="T9" fmla="*/ 35 h 36"/>
                  <a:gd name="T10" fmla="*/ 0 w 27"/>
                  <a:gd name="T11" fmla="*/ 35 h 36"/>
                  <a:gd name="T12" fmla="*/ 0 60000 65536"/>
                  <a:gd name="T13" fmla="*/ 0 60000 65536"/>
                  <a:gd name="T14" fmla="*/ 0 60000 65536"/>
                  <a:gd name="T15" fmla="*/ 0 60000 65536"/>
                  <a:gd name="T16" fmla="*/ 0 60000 65536"/>
                  <a:gd name="T17" fmla="*/ 0 60000 65536"/>
                  <a:gd name="T18" fmla="*/ 0 w 27"/>
                  <a:gd name="T19" fmla="*/ 0 h 36"/>
                  <a:gd name="T20" fmla="*/ 27 w 2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7" h="36">
                    <a:moveTo>
                      <a:pt x="0" y="35"/>
                    </a:moveTo>
                    <a:lnTo>
                      <a:pt x="0" y="25"/>
                    </a:lnTo>
                    <a:lnTo>
                      <a:pt x="15" y="0"/>
                    </a:lnTo>
                    <a:lnTo>
                      <a:pt x="26" y="7"/>
                    </a:lnTo>
                    <a:lnTo>
                      <a:pt x="14" y="35"/>
                    </a:lnTo>
                    <a:lnTo>
                      <a:pt x="0" y="35"/>
                    </a:lnTo>
                  </a:path>
                </a:pathLst>
              </a:custGeom>
              <a:grpFill/>
              <a:ln w="12700" cap="rnd">
                <a:solidFill>
                  <a:srgbClr val="000000"/>
                </a:solidFill>
                <a:round/>
                <a:headEnd/>
                <a:tailEnd/>
              </a:ln>
            </p:spPr>
            <p:txBody>
              <a:bodyPr/>
              <a:lstStyle/>
              <a:p>
                <a:pPr>
                  <a:defRPr/>
                </a:pPr>
                <a:endParaRPr lang="en-US"/>
              </a:p>
            </p:txBody>
          </p:sp>
          <p:sp>
            <p:nvSpPr>
              <p:cNvPr id="20519" name="Freeform 2086" descr="Wide upward diagonal"/>
              <p:cNvSpPr>
                <a:spLocks noChangeAspect="1"/>
              </p:cNvSpPr>
              <p:nvPr/>
            </p:nvSpPr>
            <p:spPr bwMode="auto">
              <a:xfrm>
                <a:off x="374" y="2688"/>
                <a:ext cx="49" cy="45"/>
              </a:xfrm>
              <a:custGeom>
                <a:avLst/>
                <a:gdLst>
                  <a:gd name="T0" fmla="*/ 10 w 49"/>
                  <a:gd name="T1" fmla="*/ 5 h 45"/>
                  <a:gd name="T2" fmla="*/ 0 w 49"/>
                  <a:gd name="T3" fmla="*/ 26 h 45"/>
                  <a:gd name="T4" fmla="*/ 19 w 49"/>
                  <a:gd name="T5" fmla="*/ 40 h 45"/>
                  <a:gd name="T6" fmla="*/ 40 w 49"/>
                  <a:gd name="T7" fmla="*/ 44 h 45"/>
                  <a:gd name="T8" fmla="*/ 48 w 49"/>
                  <a:gd name="T9" fmla="*/ 27 h 45"/>
                  <a:gd name="T10" fmla="*/ 43 w 49"/>
                  <a:gd name="T11" fmla="*/ 0 h 45"/>
                  <a:gd name="T12" fmla="*/ 10 w 49"/>
                  <a:gd name="T13" fmla="*/ 5 h 45"/>
                  <a:gd name="T14" fmla="*/ 0 60000 65536"/>
                  <a:gd name="T15" fmla="*/ 0 60000 65536"/>
                  <a:gd name="T16" fmla="*/ 0 60000 65536"/>
                  <a:gd name="T17" fmla="*/ 0 60000 65536"/>
                  <a:gd name="T18" fmla="*/ 0 60000 65536"/>
                  <a:gd name="T19" fmla="*/ 0 60000 65536"/>
                  <a:gd name="T20" fmla="*/ 0 60000 65536"/>
                  <a:gd name="T21" fmla="*/ 0 w 49"/>
                  <a:gd name="T22" fmla="*/ 0 h 45"/>
                  <a:gd name="T23" fmla="*/ 49 w 49"/>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5">
                    <a:moveTo>
                      <a:pt x="10" y="5"/>
                    </a:moveTo>
                    <a:lnTo>
                      <a:pt x="0" y="26"/>
                    </a:lnTo>
                    <a:lnTo>
                      <a:pt x="19" y="40"/>
                    </a:lnTo>
                    <a:lnTo>
                      <a:pt x="40" y="44"/>
                    </a:lnTo>
                    <a:lnTo>
                      <a:pt x="48" y="27"/>
                    </a:lnTo>
                    <a:lnTo>
                      <a:pt x="43" y="0"/>
                    </a:lnTo>
                    <a:lnTo>
                      <a:pt x="10" y="5"/>
                    </a:lnTo>
                  </a:path>
                </a:pathLst>
              </a:custGeom>
              <a:grpFill/>
              <a:ln w="12700" cap="rnd">
                <a:solidFill>
                  <a:srgbClr val="000000"/>
                </a:solidFill>
                <a:round/>
                <a:headEnd/>
                <a:tailEnd/>
              </a:ln>
            </p:spPr>
            <p:txBody>
              <a:bodyPr/>
              <a:lstStyle/>
              <a:p>
                <a:pPr>
                  <a:defRPr/>
                </a:pPr>
                <a:endParaRPr lang="en-US"/>
              </a:p>
            </p:txBody>
          </p:sp>
          <p:sp>
            <p:nvSpPr>
              <p:cNvPr id="20520" name="Freeform 2087" descr="Wide upward diagonal"/>
              <p:cNvSpPr>
                <a:spLocks noChangeAspect="1"/>
              </p:cNvSpPr>
              <p:nvPr/>
            </p:nvSpPr>
            <p:spPr bwMode="auto">
              <a:xfrm>
                <a:off x="419" y="2718"/>
                <a:ext cx="72" cy="50"/>
              </a:xfrm>
              <a:custGeom>
                <a:avLst/>
                <a:gdLst>
                  <a:gd name="T0" fmla="*/ 0 w 72"/>
                  <a:gd name="T1" fmla="*/ 17 h 50"/>
                  <a:gd name="T2" fmla="*/ 48 w 72"/>
                  <a:gd name="T3" fmla="*/ 0 h 50"/>
                  <a:gd name="T4" fmla="*/ 58 w 72"/>
                  <a:gd name="T5" fmla="*/ 21 h 50"/>
                  <a:gd name="T6" fmla="*/ 67 w 72"/>
                  <a:gd name="T7" fmla="*/ 26 h 50"/>
                  <a:gd name="T8" fmla="*/ 71 w 72"/>
                  <a:gd name="T9" fmla="*/ 43 h 50"/>
                  <a:gd name="T10" fmla="*/ 47 w 72"/>
                  <a:gd name="T11" fmla="*/ 46 h 50"/>
                  <a:gd name="T12" fmla="*/ 29 w 72"/>
                  <a:gd name="T13" fmla="*/ 49 h 50"/>
                  <a:gd name="T14" fmla="*/ 0 w 72"/>
                  <a:gd name="T15" fmla="*/ 17 h 50"/>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50"/>
                  <a:gd name="T26" fmla="*/ 72 w 72"/>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50">
                    <a:moveTo>
                      <a:pt x="0" y="17"/>
                    </a:moveTo>
                    <a:lnTo>
                      <a:pt x="48" y="0"/>
                    </a:lnTo>
                    <a:lnTo>
                      <a:pt x="58" y="21"/>
                    </a:lnTo>
                    <a:lnTo>
                      <a:pt x="67" y="26"/>
                    </a:lnTo>
                    <a:lnTo>
                      <a:pt x="71" y="43"/>
                    </a:lnTo>
                    <a:lnTo>
                      <a:pt x="47" y="46"/>
                    </a:lnTo>
                    <a:lnTo>
                      <a:pt x="29" y="49"/>
                    </a:lnTo>
                    <a:lnTo>
                      <a:pt x="0" y="17"/>
                    </a:lnTo>
                  </a:path>
                </a:pathLst>
              </a:custGeom>
              <a:grpFill/>
              <a:ln w="12700" cap="rnd">
                <a:solidFill>
                  <a:srgbClr val="000000"/>
                </a:solidFill>
                <a:round/>
                <a:headEnd/>
                <a:tailEnd/>
              </a:ln>
            </p:spPr>
            <p:txBody>
              <a:bodyPr/>
              <a:lstStyle/>
              <a:p>
                <a:pPr>
                  <a:defRPr/>
                </a:pPr>
                <a:endParaRPr lang="en-US"/>
              </a:p>
            </p:txBody>
          </p:sp>
          <p:sp>
            <p:nvSpPr>
              <p:cNvPr id="20521" name="Freeform 2088" descr="Wide upward diagonal"/>
              <p:cNvSpPr>
                <a:spLocks noChangeAspect="1"/>
              </p:cNvSpPr>
              <p:nvPr/>
            </p:nvSpPr>
            <p:spPr bwMode="auto">
              <a:xfrm>
                <a:off x="493" y="2756"/>
                <a:ext cx="58" cy="27"/>
              </a:xfrm>
              <a:custGeom>
                <a:avLst/>
                <a:gdLst>
                  <a:gd name="T0" fmla="*/ 9 w 58"/>
                  <a:gd name="T1" fmla="*/ 1 h 27"/>
                  <a:gd name="T2" fmla="*/ 0 w 58"/>
                  <a:gd name="T3" fmla="*/ 24 h 27"/>
                  <a:gd name="T4" fmla="*/ 15 w 58"/>
                  <a:gd name="T5" fmla="*/ 26 h 27"/>
                  <a:gd name="T6" fmla="*/ 24 w 58"/>
                  <a:gd name="T7" fmla="*/ 21 h 27"/>
                  <a:gd name="T8" fmla="*/ 42 w 58"/>
                  <a:gd name="T9" fmla="*/ 21 h 27"/>
                  <a:gd name="T10" fmla="*/ 57 w 58"/>
                  <a:gd name="T11" fmla="*/ 11 h 27"/>
                  <a:gd name="T12" fmla="*/ 47 w 58"/>
                  <a:gd name="T13" fmla="*/ 7 h 27"/>
                  <a:gd name="T14" fmla="*/ 40 w 58"/>
                  <a:gd name="T15" fmla="*/ 0 h 27"/>
                  <a:gd name="T16" fmla="*/ 9 w 58"/>
                  <a:gd name="T17" fmla="*/ 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7"/>
                  <a:gd name="T29" fmla="*/ 58 w 58"/>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7">
                    <a:moveTo>
                      <a:pt x="9" y="1"/>
                    </a:moveTo>
                    <a:lnTo>
                      <a:pt x="0" y="24"/>
                    </a:lnTo>
                    <a:lnTo>
                      <a:pt x="15" y="26"/>
                    </a:lnTo>
                    <a:lnTo>
                      <a:pt x="24" y="21"/>
                    </a:lnTo>
                    <a:lnTo>
                      <a:pt x="42" y="21"/>
                    </a:lnTo>
                    <a:lnTo>
                      <a:pt x="57" y="11"/>
                    </a:lnTo>
                    <a:lnTo>
                      <a:pt x="47" y="7"/>
                    </a:lnTo>
                    <a:lnTo>
                      <a:pt x="40" y="0"/>
                    </a:lnTo>
                    <a:lnTo>
                      <a:pt x="9" y="1"/>
                    </a:lnTo>
                  </a:path>
                </a:pathLst>
              </a:custGeom>
              <a:grpFill/>
              <a:ln w="12700" cap="rnd">
                <a:solidFill>
                  <a:srgbClr val="000000"/>
                </a:solidFill>
                <a:round/>
                <a:headEnd/>
                <a:tailEnd/>
              </a:ln>
            </p:spPr>
            <p:txBody>
              <a:bodyPr/>
              <a:lstStyle/>
              <a:p>
                <a:pPr>
                  <a:defRPr/>
                </a:pPr>
                <a:endParaRPr lang="en-US"/>
              </a:p>
            </p:txBody>
          </p:sp>
          <p:sp>
            <p:nvSpPr>
              <p:cNvPr id="20522" name="Freeform 2089" descr="Wide upward diagonal"/>
              <p:cNvSpPr>
                <a:spLocks noChangeAspect="1"/>
              </p:cNvSpPr>
              <p:nvPr/>
            </p:nvSpPr>
            <p:spPr bwMode="auto">
              <a:xfrm>
                <a:off x="509" y="2792"/>
                <a:ext cx="25" cy="20"/>
              </a:xfrm>
              <a:custGeom>
                <a:avLst/>
                <a:gdLst>
                  <a:gd name="T0" fmla="*/ 21 w 25"/>
                  <a:gd name="T1" fmla="*/ 0 h 20"/>
                  <a:gd name="T2" fmla="*/ 0 w 25"/>
                  <a:gd name="T3" fmla="*/ 2 h 20"/>
                  <a:gd name="T4" fmla="*/ 4 w 25"/>
                  <a:gd name="T5" fmla="*/ 19 h 20"/>
                  <a:gd name="T6" fmla="*/ 24 w 25"/>
                  <a:gd name="T7" fmla="*/ 15 h 20"/>
                  <a:gd name="T8" fmla="*/ 21 w 25"/>
                  <a:gd name="T9" fmla="*/ 0 h 20"/>
                  <a:gd name="T10" fmla="*/ 0 60000 65536"/>
                  <a:gd name="T11" fmla="*/ 0 60000 65536"/>
                  <a:gd name="T12" fmla="*/ 0 60000 65536"/>
                  <a:gd name="T13" fmla="*/ 0 60000 65536"/>
                  <a:gd name="T14" fmla="*/ 0 60000 65536"/>
                  <a:gd name="T15" fmla="*/ 0 w 25"/>
                  <a:gd name="T16" fmla="*/ 0 h 20"/>
                  <a:gd name="T17" fmla="*/ 25 w 25"/>
                  <a:gd name="T18" fmla="*/ 20 h 20"/>
                </a:gdLst>
                <a:ahLst/>
                <a:cxnLst>
                  <a:cxn ang="T10">
                    <a:pos x="T0" y="T1"/>
                  </a:cxn>
                  <a:cxn ang="T11">
                    <a:pos x="T2" y="T3"/>
                  </a:cxn>
                  <a:cxn ang="T12">
                    <a:pos x="T4" y="T5"/>
                  </a:cxn>
                  <a:cxn ang="T13">
                    <a:pos x="T6" y="T7"/>
                  </a:cxn>
                  <a:cxn ang="T14">
                    <a:pos x="T8" y="T9"/>
                  </a:cxn>
                </a:cxnLst>
                <a:rect l="T15" t="T16" r="T17" b="T18"/>
                <a:pathLst>
                  <a:path w="25" h="20">
                    <a:moveTo>
                      <a:pt x="21" y="0"/>
                    </a:moveTo>
                    <a:lnTo>
                      <a:pt x="0" y="2"/>
                    </a:lnTo>
                    <a:lnTo>
                      <a:pt x="4" y="19"/>
                    </a:lnTo>
                    <a:lnTo>
                      <a:pt x="24" y="15"/>
                    </a:lnTo>
                    <a:lnTo>
                      <a:pt x="21" y="0"/>
                    </a:lnTo>
                  </a:path>
                </a:pathLst>
              </a:custGeom>
              <a:grpFill/>
              <a:ln w="12700" cap="rnd">
                <a:solidFill>
                  <a:srgbClr val="000000"/>
                </a:solidFill>
                <a:round/>
                <a:headEnd/>
                <a:tailEnd/>
              </a:ln>
            </p:spPr>
            <p:txBody>
              <a:bodyPr/>
              <a:lstStyle/>
              <a:p>
                <a:pPr>
                  <a:defRPr/>
                </a:pPr>
                <a:endParaRPr lang="en-US"/>
              </a:p>
            </p:txBody>
          </p:sp>
          <p:sp>
            <p:nvSpPr>
              <p:cNvPr id="20523" name="Freeform 2090" descr="Wide upward diagonal"/>
              <p:cNvSpPr>
                <a:spLocks noChangeAspect="1"/>
              </p:cNvSpPr>
              <p:nvPr/>
            </p:nvSpPr>
            <p:spPr bwMode="auto">
              <a:xfrm>
                <a:off x="535" y="2813"/>
                <a:ext cx="16" cy="20"/>
              </a:xfrm>
              <a:custGeom>
                <a:avLst/>
                <a:gdLst>
                  <a:gd name="T0" fmla="*/ 0 w 16"/>
                  <a:gd name="T1" fmla="*/ 7 h 20"/>
                  <a:gd name="T2" fmla="*/ 15 w 16"/>
                  <a:gd name="T3" fmla="*/ 0 h 20"/>
                  <a:gd name="T4" fmla="*/ 15 w 16"/>
                  <a:gd name="T5" fmla="*/ 17 h 20"/>
                  <a:gd name="T6" fmla="*/ 5 w 16"/>
                  <a:gd name="T7" fmla="*/ 19 h 20"/>
                  <a:gd name="T8" fmla="*/ 0 w 16"/>
                  <a:gd name="T9" fmla="*/ 7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7"/>
                    </a:moveTo>
                    <a:lnTo>
                      <a:pt x="15" y="0"/>
                    </a:lnTo>
                    <a:lnTo>
                      <a:pt x="15" y="17"/>
                    </a:lnTo>
                    <a:lnTo>
                      <a:pt x="5" y="19"/>
                    </a:lnTo>
                    <a:lnTo>
                      <a:pt x="0" y="7"/>
                    </a:lnTo>
                  </a:path>
                </a:pathLst>
              </a:custGeom>
              <a:grpFill/>
              <a:ln w="12700" cap="rnd">
                <a:solidFill>
                  <a:srgbClr val="000000"/>
                </a:solidFill>
                <a:round/>
                <a:headEnd/>
                <a:tailEnd/>
              </a:ln>
            </p:spPr>
            <p:txBody>
              <a:bodyPr/>
              <a:lstStyle/>
              <a:p>
                <a:pPr>
                  <a:defRPr/>
                </a:pPr>
                <a:endParaRPr lang="en-US"/>
              </a:p>
            </p:txBody>
          </p:sp>
          <p:sp>
            <p:nvSpPr>
              <p:cNvPr id="20524" name="Freeform 2091" descr="Wide upward diagonal"/>
              <p:cNvSpPr>
                <a:spLocks noChangeAspect="1"/>
              </p:cNvSpPr>
              <p:nvPr/>
            </p:nvSpPr>
            <p:spPr bwMode="auto">
              <a:xfrm>
                <a:off x="575" y="2821"/>
                <a:ext cx="98" cy="108"/>
              </a:xfrm>
              <a:custGeom>
                <a:avLst/>
                <a:gdLst>
                  <a:gd name="T0" fmla="*/ 16 w 98"/>
                  <a:gd name="T1" fmla="*/ 0 h 108"/>
                  <a:gd name="T2" fmla="*/ 0 w 98"/>
                  <a:gd name="T3" fmla="*/ 41 h 108"/>
                  <a:gd name="T4" fmla="*/ 12 w 98"/>
                  <a:gd name="T5" fmla="*/ 61 h 108"/>
                  <a:gd name="T6" fmla="*/ 12 w 98"/>
                  <a:gd name="T7" fmla="*/ 97 h 108"/>
                  <a:gd name="T8" fmla="*/ 35 w 98"/>
                  <a:gd name="T9" fmla="*/ 107 h 108"/>
                  <a:gd name="T10" fmla="*/ 45 w 98"/>
                  <a:gd name="T11" fmla="*/ 86 h 108"/>
                  <a:gd name="T12" fmla="*/ 75 w 98"/>
                  <a:gd name="T13" fmla="*/ 81 h 108"/>
                  <a:gd name="T14" fmla="*/ 97 w 98"/>
                  <a:gd name="T15" fmla="*/ 58 h 108"/>
                  <a:gd name="T16" fmla="*/ 74 w 98"/>
                  <a:gd name="T17" fmla="*/ 21 h 108"/>
                  <a:gd name="T18" fmla="*/ 16 w 98"/>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8"/>
                  <a:gd name="T32" fmla="*/ 98 w 98"/>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8">
                    <a:moveTo>
                      <a:pt x="16" y="0"/>
                    </a:moveTo>
                    <a:lnTo>
                      <a:pt x="0" y="41"/>
                    </a:lnTo>
                    <a:lnTo>
                      <a:pt x="12" y="61"/>
                    </a:lnTo>
                    <a:lnTo>
                      <a:pt x="12" y="97"/>
                    </a:lnTo>
                    <a:lnTo>
                      <a:pt x="35" y="107"/>
                    </a:lnTo>
                    <a:lnTo>
                      <a:pt x="45" y="86"/>
                    </a:lnTo>
                    <a:lnTo>
                      <a:pt x="75" y="81"/>
                    </a:lnTo>
                    <a:lnTo>
                      <a:pt x="97" y="58"/>
                    </a:lnTo>
                    <a:lnTo>
                      <a:pt x="74" y="21"/>
                    </a:lnTo>
                    <a:lnTo>
                      <a:pt x="16" y="0"/>
                    </a:lnTo>
                  </a:path>
                </a:pathLst>
              </a:custGeom>
              <a:grpFill/>
              <a:ln w="12700" cap="rnd">
                <a:solidFill>
                  <a:srgbClr val="000000"/>
                </a:solidFill>
                <a:round/>
                <a:headEnd/>
                <a:tailEnd/>
              </a:ln>
            </p:spPr>
            <p:txBody>
              <a:bodyPr/>
              <a:lstStyle/>
              <a:p>
                <a:pPr>
                  <a:defRPr/>
                </a:pPr>
                <a:endParaRPr lang="en-US"/>
              </a:p>
            </p:txBody>
          </p:sp>
        </p:grpSp>
        <p:sp>
          <p:nvSpPr>
            <p:cNvPr id="20525" name="Freeform 2092" descr="Wide upward diagonal"/>
            <p:cNvSpPr>
              <a:spLocks noChangeAspect="1"/>
            </p:cNvSpPr>
            <p:nvPr/>
          </p:nvSpPr>
          <p:spPr bwMode="auto">
            <a:xfrm>
              <a:off x="541" y="2771"/>
              <a:ext cx="54" cy="43"/>
            </a:xfrm>
            <a:custGeom>
              <a:avLst/>
              <a:gdLst>
                <a:gd name="T0" fmla="*/ 11 w 54"/>
                <a:gd name="T1" fmla="*/ 0 h 43"/>
                <a:gd name="T2" fmla="*/ 0 w 54"/>
                <a:gd name="T3" fmla="*/ 13 h 43"/>
                <a:gd name="T4" fmla="*/ 5 w 54"/>
                <a:gd name="T5" fmla="*/ 22 h 43"/>
                <a:gd name="T6" fmla="*/ 14 w 54"/>
                <a:gd name="T7" fmla="*/ 26 h 43"/>
                <a:gd name="T8" fmla="*/ 25 w 54"/>
                <a:gd name="T9" fmla="*/ 42 h 43"/>
                <a:gd name="T10" fmla="*/ 52 w 54"/>
                <a:gd name="T11" fmla="*/ 35 h 43"/>
                <a:gd name="T12" fmla="*/ 53 w 54"/>
                <a:gd name="T13" fmla="*/ 18 h 43"/>
                <a:gd name="T14" fmla="*/ 33 w 54"/>
                <a:gd name="T15" fmla="*/ 3 h 43"/>
                <a:gd name="T16" fmla="*/ 11 w 54"/>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43"/>
                <a:gd name="T29" fmla="*/ 54 w 5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43">
                  <a:moveTo>
                    <a:pt x="11" y="0"/>
                  </a:moveTo>
                  <a:lnTo>
                    <a:pt x="0" y="13"/>
                  </a:lnTo>
                  <a:lnTo>
                    <a:pt x="5" y="22"/>
                  </a:lnTo>
                  <a:lnTo>
                    <a:pt x="14" y="26"/>
                  </a:lnTo>
                  <a:lnTo>
                    <a:pt x="25" y="42"/>
                  </a:lnTo>
                  <a:lnTo>
                    <a:pt x="52" y="35"/>
                  </a:lnTo>
                  <a:lnTo>
                    <a:pt x="53" y="18"/>
                  </a:lnTo>
                  <a:lnTo>
                    <a:pt x="33" y="3"/>
                  </a:lnTo>
                  <a:lnTo>
                    <a:pt x="11" y="0"/>
                  </a:lnTo>
                </a:path>
              </a:pathLst>
            </a:custGeom>
            <a:grpFill/>
            <a:ln w="12700" cap="rnd">
              <a:solidFill>
                <a:srgbClr val="000000"/>
              </a:solidFill>
              <a:round/>
              <a:headEnd/>
              <a:tailEnd/>
            </a:ln>
          </p:spPr>
          <p:txBody>
            <a:bodyPr/>
            <a:lstStyle/>
            <a:p>
              <a:pPr>
                <a:defRPr/>
              </a:pPr>
              <a:endParaRPr lang="en-US"/>
            </a:p>
          </p:txBody>
        </p:sp>
      </p:grpSp>
      <p:sp>
        <p:nvSpPr>
          <p:cNvPr id="18464" name="Freeform 2093" descr="Wide upward diagonal"/>
          <p:cNvSpPr>
            <a:spLocks noChangeAspect="1"/>
          </p:cNvSpPr>
          <p:nvPr/>
        </p:nvSpPr>
        <p:spPr bwMode="auto">
          <a:xfrm>
            <a:off x="3927475" y="2973388"/>
            <a:ext cx="1249363" cy="468312"/>
          </a:xfrm>
          <a:custGeom>
            <a:avLst/>
            <a:gdLst>
              <a:gd name="T0" fmla="*/ 2147483647 w 648"/>
              <a:gd name="T1" fmla="*/ 2147483647 h 291"/>
              <a:gd name="T2" fmla="*/ 0 w 648"/>
              <a:gd name="T3" fmla="*/ 2147483647 h 291"/>
              <a:gd name="T4" fmla="*/ 2147483647 w 648"/>
              <a:gd name="T5" fmla="*/ 2147483647 h 291"/>
              <a:gd name="T6" fmla="*/ 2147483647 w 648"/>
              <a:gd name="T7" fmla="*/ 2147483647 h 291"/>
              <a:gd name="T8" fmla="*/ 2147483647 w 648"/>
              <a:gd name="T9" fmla="*/ 2147483647 h 291"/>
              <a:gd name="T10" fmla="*/ 2147483647 w 648"/>
              <a:gd name="T11" fmla="*/ 2147483647 h 291"/>
              <a:gd name="T12" fmla="*/ 2147483647 w 648"/>
              <a:gd name="T13" fmla="*/ 2147483647 h 291"/>
              <a:gd name="T14" fmla="*/ 2147483647 w 648"/>
              <a:gd name="T15" fmla="*/ 2147483647 h 291"/>
              <a:gd name="T16" fmla="*/ 2147483647 w 648"/>
              <a:gd name="T17" fmla="*/ 2147483647 h 291"/>
              <a:gd name="T18" fmla="*/ 2147483647 w 648"/>
              <a:gd name="T19" fmla="*/ 2147483647 h 291"/>
              <a:gd name="T20" fmla="*/ 2147483647 w 648"/>
              <a:gd name="T21" fmla="*/ 2147483647 h 291"/>
              <a:gd name="T22" fmla="*/ 2147483647 w 648"/>
              <a:gd name="T23" fmla="*/ 2147483647 h 291"/>
              <a:gd name="T24" fmla="*/ 2147483647 w 648"/>
              <a:gd name="T25" fmla="*/ 0 h 291"/>
              <a:gd name="T26" fmla="*/ 2147483647 w 648"/>
              <a:gd name="T27" fmla="*/ 2147483647 h 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8"/>
              <a:gd name="T43" fmla="*/ 0 h 291"/>
              <a:gd name="T44" fmla="*/ 648 w 648"/>
              <a:gd name="T45" fmla="*/ 291 h 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8" h="291">
                <a:moveTo>
                  <a:pt x="4" y="3"/>
                </a:moveTo>
                <a:lnTo>
                  <a:pt x="0" y="65"/>
                </a:lnTo>
                <a:lnTo>
                  <a:pt x="231" y="66"/>
                </a:lnTo>
                <a:lnTo>
                  <a:pt x="232" y="227"/>
                </a:lnTo>
                <a:lnTo>
                  <a:pt x="350" y="271"/>
                </a:lnTo>
                <a:lnTo>
                  <a:pt x="383" y="255"/>
                </a:lnTo>
                <a:lnTo>
                  <a:pt x="456" y="291"/>
                </a:lnTo>
                <a:lnTo>
                  <a:pt x="505" y="290"/>
                </a:lnTo>
                <a:lnTo>
                  <a:pt x="595" y="255"/>
                </a:lnTo>
                <a:lnTo>
                  <a:pt x="648" y="288"/>
                </a:lnTo>
                <a:lnTo>
                  <a:pt x="648" y="115"/>
                </a:lnTo>
                <a:lnTo>
                  <a:pt x="631" y="13"/>
                </a:lnTo>
                <a:lnTo>
                  <a:pt x="40" y="0"/>
                </a:lnTo>
                <a:lnTo>
                  <a:pt x="5" y="9"/>
                </a:lnTo>
              </a:path>
            </a:pathLst>
          </a:custGeom>
          <a:solidFill>
            <a:srgbClr val="FFA623"/>
          </a:solidFill>
          <a:ln w="9525">
            <a:solidFill>
              <a:schemeClr val="tx1"/>
            </a:solidFill>
            <a:round/>
            <a:headEnd/>
            <a:tailEnd/>
          </a:ln>
        </p:spPr>
        <p:txBody>
          <a:bodyPr wrap="none" anchor="ctr"/>
          <a:lstStyle/>
          <a:p>
            <a:endParaRPr lang="en-US"/>
          </a:p>
        </p:txBody>
      </p:sp>
      <p:sp>
        <p:nvSpPr>
          <p:cNvPr id="18465" name="Freeform 2094" descr="Wide upward diagonal"/>
          <p:cNvSpPr>
            <a:spLocks noChangeAspect="1"/>
          </p:cNvSpPr>
          <p:nvPr/>
        </p:nvSpPr>
        <p:spPr bwMode="auto">
          <a:xfrm>
            <a:off x="3376613" y="3068638"/>
            <a:ext cx="1960562" cy="1387475"/>
          </a:xfrm>
          <a:custGeom>
            <a:avLst/>
            <a:gdLst>
              <a:gd name="T0" fmla="*/ 2147483647 w 836"/>
              <a:gd name="T1" fmla="*/ 0 h 706"/>
              <a:gd name="T2" fmla="*/ 2147483647 w 836"/>
              <a:gd name="T3" fmla="*/ 2147483647 h 706"/>
              <a:gd name="T4" fmla="*/ 2147483647 w 836"/>
              <a:gd name="T5" fmla="*/ 2147483647 h 706"/>
              <a:gd name="T6" fmla="*/ 2147483647 w 836"/>
              <a:gd name="T7" fmla="*/ 2147483647 h 706"/>
              <a:gd name="T8" fmla="*/ 2147483647 w 836"/>
              <a:gd name="T9" fmla="*/ 2147483647 h 706"/>
              <a:gd name="T10" fmla="*/ 2147483647 w 836"/>
              <a:gd name="T11" fmla="*/ 2147483647 h 706"/>
              <a:gd name="T12" fmla="*/ 2147483647 w 836"/>
              <a:gd name="T13" fmla="*/ 2147483647 h 706"/>
              <a:gd name="T14" fmla="*/ 2147483647 w 836"/>
              <a:gd name="T15" fmla="*/ 2147483647 h 706"/>
              <a:gd name="T16" fmla="*/ 2147483647 w 836"/>
              <a:gd name="T17" fmla="*/ 2147483647 h 706"/>
              <a:gd name="T18" fmla="*/ 2147483647 w 836"/>
              <a:gd name="T19" fmla="*/ 2147483647 h 706"/>
              <a:gd name="T20" fmla="*/ 2147483647 w 836"/>
              <a:gd name="T21" fmla="*/ 2147483647 h 706"/>
              <a:gd name="T22" fmla="*/ 2147483647 w 836"/>
              <a:gd name="T23" fmla="*/ 2147483647 h 706"/>
              <a:gd name="T24" fmla="*/ 2147483647 w 836"/>
              <a:gd name="T25" fmla="*/ 2147483647 h 706"/>
              <a:gd name="T26" fmla="*/ 2147483647 w 836"/>
              <a:gd name="T27" fmla="*/ 2147483647 h 706"/>
              <a:gd name="T28" fmla="*/ 2147483647 w 836"/>
              <a:gd name="T29" fmla="*/ 2147483647 h 706"/>
              <a:gd name="T30" fmla="*/ 2147483647 w 836"/>
              <a:gd name="T31" fmla="*/ 2147483647 h 706"/>
              <a:gd name="T32" fmla="*/ 2147483647 w 836"/>
              <a:gd name="T33" fmla="*/ 2147483647 h 706"/>
              <a:gd name="T34" fmla="*/ 2147483647 w 836"/>
              <a:gd name="T35" fmla="*/ 2147483647 h 706"/>
              <a:gd name="T36" fmla="*/ 2147483647 w 836"/>
              <a:gd name="T37" fmla="*/ 2147483647 h 706"/>
              <a:gd name="T38" fmla="*/ 2147483647 w 836"/>
              <a:gd name="T39" fmla="*/ 2147483647 h 706"/>
              <a:gd name="T40" fmla="*/ 2147483647 w 836"/>
              <a:gd name="T41" fmla="*/ 2147483647 h 706"/>
              <a:gd name="T42" fmla="*/ 2147483647 w 836"/>
              <a:gd name="T43" fmla="*/ 2147483647 h 706"/>
              <a:gd name="T44" fmla="*/ 2147483647 w 836"/>
              <a:gd name="T45" fmla="*/ 2147483647 h 706"/>
              <a:gd name="T46" fmla="*/ 2147483647 w 836"/>
              <a:gd name="T47" fmla="*/ 2147483647 h 706"/>
              <a:gd name="T48" fmla="*/ 2147483647 w 836"/>
              <a:gd name="T49" fmla="*/ 2147483647 h 706"/>
              <a:gd name="T50" fmla="*/ 2147483647 w 836"/>
              <a:gd name="T51" fmla="*/ 2147483647 h 706"/>
              <a:gd name="T52" fmla="*/ 2147483647 w 836"/>
              <a:gd name="T53" fmla="*/ 2147483647 h 706"/>
              <a:gd name="T54" fmla="*/ 2147483647 w 836"/>
              <a:gd name="T55" fmla="*/ 2147483647 h 706"/>
              <a:gd name="T56" fmla="*/ 2147483647 w 836"/>
              <a:gd name="T57" fmla="*/ 2147483647 h 706"/>
              <a:gd name="T58" fmla="*/ 2147483647 w 836"/>
              <a:gd name="T59" fmla="*/ 2147483647 h 706"/>
              <a:gd name="T60" fmla="*/ 2147483647 w 836"/>
              <a:gd name="T61" fmla="*/ 2147483647 h 706"/>
              <a:gd name="T62" fmla="*/ 2147483647 w 836"/>
              <a:gd name="T63" fmla="*/ 2147483647 h 706"/>
              <a:gd name="T64" fmla="*/ 2147483647 w 836"/>
              <a:gd name="T65" fmla="*/ 2147483647 h 706"/>
              <a:gd name="T66" fmla="*/ 2147483647 w 836"/>
              <a:gd name="T67" fmla="*/ 2147483647 h 706"/>
              <a:gd name="T68" fmla="*/ 2147483647 w 836"/>
              <a:gd name="T69" fmla="*/ 2147483647 h 706"/>
              <a:gd name="T70" fmla="*/ 2147483647 w 836"/>
              <a:gd name="T71" fmla="*/ 2147483647 h 706"/>
              <a:gd name="T72" fmla="*/ 2147483647 w 836"/>
              <a:gd name="T73" fmla="*/ 2147483647 h 706"/>
              <a:gd name="T74" fmla="*/ 2147483647 w 836"/>
              <a:gd name="T75" fmla="*/ 2147483647 h 706"/>
              <a:gd name="T76" fmla="*/ 2147483647 w 836"/>
              <a:gd name="T77" fmla="*/ 2147483647 h 706"/>
              <a:gd name="T78" fmla="*/ 2147483647 w 836"/>
              <a:gd name="T79" fmla="*/ 2147483647 h 706"/>
              <a:gd name="T80" fmla="*/ 2147483647 w 836"/>
              <a:gd name="T81" fmla="*/ 2147483647 h 706"/>
              <a:gd name="T82" fmla="*/ 2147483647 w 836"/>
              <a:gd name="T83" fmla="*/ 2147483647 h 706"/>
              <a:gd name="T84" fmla="*/ 2147483647 w 836"/>
              <a:gd name="T85" fmla="*/ 2147483647 h 706"/>
              <a:gd name="T86" fmla="*/ 2147483647 w 836"/>
              <a:gd name="T87" fmla="*/ 2147483647 h 706"/>
              <a:gd name="T88" fmla="*/ 2147483647 w 836"/>
              <a:gd name="T89" fmla="*/ 2147483647 h 706"/>
              <a:gd name="T90" fmla="*/ 2147483647 w 836"/>
              <a:gd name="T91" fmla="*/ 2147483647 h 706"/>
              <a:gd name="T92" fmla="*/ 0 w 836"/>
              <a:gd name="T93" fmla="*/ 2147483647 h 706"/>
              <a:gd name="T94" fmla="*/ 0 w 836"/>
              <a:gd name="T95" fmla="*/ 2147483647 h 706"/>
              <a:gd name="T96" fmla="*/ 2147483647 w 836"/>
              <a:gd name="T97" fmla="*/ 2147483647 h 706"/>
              <a:gd name="T98" fmla="*/ 2147483647 w 836"/>
              <a:gd name="T99" fmla="*/ 2147483647 h 706"/>
              <a:gd name="T100" fmla="*/ 2147483647 w 836"/>
              <a:gd name="T101" fmla="*/ 0 h 7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6"/>
              <a:gd name="T154" fmla="*/ 0 h 706"/>
              <a:gd name="T155" fmla="*/ 836 w 836"/>
              <a:gd name="T156" fmla="*/ 706 h 7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6" h="706">
                <a:moveTo>
                  <a:pt x="241" y="0"/>
                </a:moveTo>
                <a:lnTo>
                  <a:pt x="426" y="6"/>
                </a:lnTo>
                <a:lnTo>
                  <a:pt x="426" y="133"/>
                </a:lnTo>
                <a:lnTo>
                  <a:pt x="520" y="169"/>
                </a:lnTo>
                <a:lnTo>
                  <a:pt x="546" y="157"/>
                </a:lnTo>
                <a:lnTo>
                  <a:pt x="608" y="184"/>
                </a:lnTo>
                <a:lnTo>
                  <a:pt x="645" y="182"/>
                </a:lnTo>
                <a:lnTo>
                  <a:pt x="716" y="155"/>
                </a:lnTo>
                <a:lnTo>
                  <a:pt x="757" y="181"/>
                </a:lnTo>
                <a:lnTo>
                  <a:pt x="793" y="188"/>
                </a:lnTo>
                <a:lnTo>
                  <a:pt x="793" y="293"/>
                </a:lnTo>
                <a:lnTo>
                  <a:pt x="835" y="358"/>
                </a:lnTo>
                <a:lnTo>
                  <a:pt x="825" y="447"/>
                </a:lnTo>
                <a:lnTo>
                  <a:pt x="780" y="482"/>
                </a:lnTo>
                <a:lnTo>
                  <a:pt x="770" y="450"/>
                </a:lnTo>
                <a:lnTo>
                  <a:pt x="757" y="464"/>
                </a:lnTo>
                <a:lnTo>
                  <a:pt x="767" y="485"/>
                </a:lnTo>
                <a:lnTo>
                  <a:pt x="686" y="538"/>
                </a:lnTo>
                <a:lnTo>
                  <a:pt x="666" y="541"/>
                </a:lnTo>
                <a:lnTo>
                  <a:pt x="624" y="568"/>
                </a:lnTo>
                <a:lnTo>
                  <a:pt x="624" y="583"/>
                </a:lnTo>
                <a:lnTo>
                  <a:pt x="611" y="586"/>
                </a:lnTo>
                <a:lnTo>
                  <a:pt x="621" y="603"/>
                </a:lnTo>
                <a:lnTo>
                  <a:pt x="598" y="630"/>
                </a:lnTo>
                <a:lnTo>
                  <a:pt x="611" y="669"/>
                </a:lnTo>
                <a:lnTo>
                  <a:pt x="624" y="681"/>
                </a:lnTo>
                <a:lnTo>
                  <a:pt x="621" y="705"/>
                </a:lnTo>
                <a:lnTo>
                  <a:pt x="588" y="705"/>
                </a:lnTo>
                <a:lnTo>
                  <a:pt x="559" y="693"/>
                </a:lnTo>
                <a:lnTo>
                  <a:pt x="540" y="696"/>
                </a:lnTo>
                <a:lnTo>
                  <a:pt x="475" y="675"/>
                </a:lnTo>
                <a:lnTo>
                  <a:pt x="446" y="595"/>
                </a:lnTo>
                <a:lnTo>
                  <a:pt x="400" y="556"/>
                </a:lnTo>
                <a:lnTo>
                  <a:pt x="360" y="485"/>
                </a:lnTo>
                <a:lnTo>
                  <a:pt x="342" y="478"/>
                </a:lnTo>
                <a:lnTo>
                  <a:pt x="320" y="460"/>
                </a:lnTo>
                <a:lnTo>
                  <a:pt x="300" y="460"/>
                </a:lnTo>
                <a:lnTo>
                  <a:pt x="268" y="455"/>
                </a:lnTo>
                <a:lnTo>
                  <a:pt x="244" y="460"/>
                </a:lnTo>
                <a:lnTo>
                  <a:pt x="228" y="496"/>
                </a:lnTo>
                <a:lnTo>
                  <a:pt x="203" y="502"/>
                </a:lnTo>
                <a:lnTo>
                  <a:pt x="150" y="474"/>
                </a:lnTo>
                <a:lnTo>
                  <a:pt x="119" y="441"/>
                </a:lnTo>
                <a:lnTo>
                  <a:pt x="114" y="400"/>
                </a:lnTo>
                <a:lnTo>
                  <a:pt x="91" y="373"/>
                </a:lnTo>
                <a:lnTo>
                  <a:pt x="39" y="334"/>
                </a:lnTo>
                <a:lnTo>
                  <a:pt x="0" y="294"/>
                </a:lnTo>
                <a:lnTo>
                  <a:pt x="0" y="277"/>
                </a:lnTo>
                <a:lnTo>
                  <a:pt x="125" y="278"/>
                </a:lnTo>
                <a:lnTo>
                  <a:pt x="228" y="286"/>
                </a:lnTo>
                <a:lnTo>
                  <a:pt x="241" y="0"/>
                </a:lnTo>
              </a:path>
            </a:pathLst>
          </a:custGeom>
          <a:solidFill>
            <a:srgbClr val="FFFFCC"/>
          </a:solidFill>
          <a:ln w="12700" cap="rnd">
            <a:solidFill>
              <a:srgbClr val="000000"/>
            </a:solidFill>
            <a:round/>
            <a:headEnd/>
            <a:tailEnd/>
          </a:ln>
        </p:spPr>
        <p:txBody>
          <a:bodyPr/>
          <a:lstStyle/>
          <a:p>
            <a:endParaRPr lang="en-US"/>
          </a:p>
        </p:txBody>
      </p:sp>
      <p:sp>
        <p:nvSpPr>
          <p:cNvPr id="18466" name="Freeform 2095" descr="Wide upward diagonal"/>
          <p:cNvSpPr>
            <a:spLocks noChangeAspect="1"/>
          </p:cNvSpPr>
          <p:nvPr/>
        </p:nvSpPr>
        <p:spPr bwMode="auto">
          <a:xfrm rot="401707">
            <a:off x="7983538" y="1022350"/>
            <a:ext cx="688975" cy="693738"/>
          </a:xfrm>
          <a:custGeom>
            <a:avLst/>
            <a:gdLst>
              <a:gd name="T0" fmla="*/ 2147483647 w 297"/>
              <a:gd name="T1" fmla="*/ 2147483647 h 361"/>
              <a:gd name="T2" fmla="*/ 2147483647 w 297"/>
              <a:gd name="T3" fmla="*/ 2147483647 h 361"/>
              <a:gd name="T4" fmla="*/ 2147483647 w 297"/>
              <a:gd name="T5" fmla="*/ 2147483647 h 361"/>
              <a:gd name="T6" fmla="*/ 2147483647 w 297"/>
              <a:gd name="T7" fmla="*/ 2147483647 h 361"/>
              <a:gd name="T8" fmla="*/ 2147483647 w 297"/>
              <a:gd name="T9" fmla="*/ 2147483647 h 361"/>
              <a:gd name="T10" fmla="*/ 2147483647 w 297"/>
              <a:gd name="T11" fmla="*/ 2147483647 h 361"/>
              <a:gd name="T12" fmla="*/ 2147483647 w 297"/>
              <a:gd name="T13" fmla="*/ 2147483647 h 361"/>
              <a:gd name="T14" fmla="*/ 0 w 297"/>
              <a:gd name="T15" fmla="*/ 2147483647 h 361"/>
              <a:gd name="T16" fmla="*/ 2147483647 w 297"/>
              <a:gd name="T17" fmla="*/ 2147483647 h 361"/>
              <a:gd name="T18" fmla="*/ 2147483647 w 297"/>
              <a:gd name="T19" fmla="*/ 2147483647 h 361"/>
              <a:gd name="T20" fmla="*/ 2147483647 w 297"/>
              <a:gd name="T21" fmla="*/ 2147483647 h 361"/>
              <a:gd name="T22" fmla="*/ 2147483647 w 297"/>
              <a:gd name="T23" fmla="*/ 2147483647 h 361"/>
              <a:gd name="T24" fmla="*/ 2147483647 w 297"/>
              <a:gd name="T25" fmla="*/ 2147483647 h 361"/>
              <a:gd name="T26" fmla="*/ 2147483647 w 297"/>
              <a:gd name="T27" fmla="*/ 2147483647 h 361"/>
              <a:gd name="T28" fmla="*/ 2147483647 w 297"/>
              <a:gd name="T29" fmla="*/ 2147483647 h 361"/>
              <a:gd name="T30" fmla="*/ 2147483647 w 297"/>
              <a:gd name="T31" fmla="*/ 2147483647 h 361"/>
              <a:gd name="T32" fmla="*/ 2147483647 w 297"/>
              <a:gd name="T33" fmla="*/ 2147483647 h 361"/>
              <a:gd name="T34" fmla="*/ 2147483647 w 297"/>
              <a:gd name="T35" fmla="*/ 2147483647 h 361"/>
              <a:gd name="T36" fmla="*/ 2147483647 w 297"/>
              <a:gd name="T37" fmla="*/ 2147483647 h 361"/>
              <a:gd name="T38" fmla="*/ 2147483647 w 297"/>
              <a:gd name="T39" fmla="*/ 2147483647 h 361"/>
              <a:gd name="T40" fmla="*/ 2147483647 w 297"/>
              <a:gd name="T41" fmla="*/ 2147483647 h 361"/>
              <a:gd name="T42" fmla="*/ 2147483647 w 297"/>
              <a:gd name="T43" fmla="*/ 2147483647 h 361"/>
              <a:gd name="T44" fmla="*/ 2147483647 w 297"/>
              <a:gd name="T45" fmla="*/ 2147483647 h 361"/>
              <a:gd name="T46" fmla="*/ 2147483647 w 297"/>
              <a:gd name="T47" fmla="*/ 2147483647 h 361"/>
              <a:gd name="T48" fmla="*/ 2147483647 w 297"/>
              <a:gd name="T49" fmla="*/ 0 h 361"/>
              <a:gd name="T50" fmla="*/ 2147483647 w 297"/>
              <a:gd name="T51" fmla="*/ 2147483647 h 361"/>
              <a:gd name="T52" fmla="*/ 2147483647 w 297"/>
              <a:gd name="T53" fmla="*/ 2147483647 h 361"/>
              <a:gd name="T54" fmla="*/ 2147483647 w 297"/>
              <a:gd name="T55" fmla="*/ 2147483647 h 3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361"/>
              <a:gd name="T86" fmla="*/ 297 w 297"/>
              <a:gd name="T87" fmla="*/ 361 h 3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361">
                <a:moveTo>
                  <a:pt x="69" y="11"/>
                </a:moveTo>
                <a:lnTo>
                  <a:pt x="25" y="77"/>
                </a:lnTo>
                <a:lnTo>
                  <a:pt x="47" y="102"/>
                </a:lnTo>
                <a:lnTo>
                  <a:pt x="25" y="132"/>
                </a:lnTo>
                <a:lnTo>
                  <a:pt x="38" y="142"/>
                </a:lnTo>
                <a:lnTo>
                  <a:pt x="30" y="163"/>
                </a:lnTo>
                <a:lnTo>
                  <a:pt x="30" y="196"/>
                </a:lnTo>
                <a:lnTo>
                  <a:pt x="0" y="209"/>
                </a:lnTo>
                <a:lnTo>
                  <a:pt x="11" y="219"/>
                </a:lnTo>
                <a:lnTo>
                  <a:pt x="73" y="344"/>
                </a:lnTo>
                <a:lnTo>
                  <a:pt x="123" y="360"/>
                </a:lnTo>
                <a:lnTo>
                  <a:pt x="120" y="334"/>
                </a:lnTo>
                <a:lnTo>
                  <a:pt x="144" y="314"/>
                </a:lnTo>
                <a:lnTo>
                  <a:pt x="135" y="293"/>
                </a:lnTo>
                <a:lnTo>
                  <a:pt x="196" y="267"/>
                </a:lnTo>
                <a:lnTo>
                  <a:pt x="199" y="232"/>
                </a:lnTo>
                <a:lnTo>
                  <a:pt x="234" y="230"/>
                </a:lnTo>
                <a:lnTo>
                  <a:pt x="262" y="203"/>
                </a:lnTo>
                <a:lnTo>
                  <a:pt x="296" y="185"/>
                </a:lnTo>
                <a:lnTo>
                  <a:pt x="296" y="163"/>
                </a:lnTo>
                <a:lnTo>
                  <a:pt x="249" y="156"/>
                </a:lnTo>
                <a:lnTo>
                  <a:pt x="241" y="131"/>
                </a:lnTo>
                <a:lnTo>
                  <a:pt x="195" y="128"/>
                </a:lnTo>
                <a:lnTo>
                  <a:pt x="156" y="21"/>
                </a:lnTo>
                <a:lnTo>
                  <a:pt x="140" y="0"/>
                </a:lnTo>
                <a:lnTo>
                  <a:pt x="93" y="9"/>
                </a:lnTo>
                <a:lnTo>
                  <a:pt x="85" y="19"/>
                </a:lnTo>
                <a:lnTo>
                  <a:pt x="69" y="11"/>
                </a:lnTo>
              </a:path>
            </a:pathLst>
          </a:custGeom>
          <a:solidFill>
            <a:srgbClr val="FFA623"/>
          </a:solidFill>
          <a:ln w="12700" cap="rnd">
            <a:solidFill>
              <a:srgbClr val="000000"/>
            </a:solidFill>
            <a:round/>
            <a:headEnd/>
            <a:tailEnd/>
          </a:ln>
        </p:spPr>
        <p:txBody>
          <a:bodyPr/>
          <a:lstStyle/>
          <a:p>
            <a:endParaRPr lang="en-US"/>
          </a:p>
        </p:txBody>
      </p:sp>
      <p:sp>
        <p:nvSpPr>
          <p:cNvPr id="18467" name="Freeform 2099" descr="Wide upward diagonal"/>
          <p:cNvSpPr>
            <a:spLocks noChangeAspect="1"/>
          </p:cNvSpPr>
          <p:nvPr/>
        </p:nvSpPr>
        <p:spPr bwMode="auto">
          <a:xfrm rot="268957">
            <a:off x="8015288" y="1887538"/>
            <a:ext cx="158750" cy="95250"/>
          </a:xfrm>
          <a:custGeom>
            <a:avLst/>
            <a:gdLst>
              <a:gd name="T0" fmla="*/ 2147483647 w 88"/>
              <a:gd name="T1" fmla="*/ 2147483647 h 70"/>
              <a:gd name="T2" fmla="*/ 2147483647 w 88"/>
              <a:gd name="T3" fmla="*/ 0 h 70"/>
              <a:gd name="T4" fmla="*/ 2147483647 w 88"/>
              <a:gd name="T5" fmla="*/ 2147483647 h 70"/>
              <a:gd name="T6" fmla="*/ 2147483647 w 88"/>
              <a:gd name="T7" fmla="*/ 2147483647 h 70"/>
              <a:gd name="T8" fmla="*/ 2147483647 w 88"/>
              <a:gd name="T9" fmla="*/ 2147483647 h 70"/>
              <a:gd name="T10" fmla="*/ 2147483647 w 88"/>
              <a:gd name="T11" fmla="*/ 2147483647 h 70"/>
              <a:gd name="T12" fmla="*/ 2147483647 w 88"/>
              <a:gd name="T13" fmla="*/ 2147483647 h 70"/>
              <a:gd name="T14" fmla="*/ 0 w 88"/>
              <a:gd name="T15" fmla="*/ 2147483647 h 7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70"/>
              <a:gd name="T26" fmla="*/ 88 w 8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70">
                <a:moveTo>
                  <a:pt x="2" y="20"/>
                </a:moveTo>
                <a:lnTo>
                  <a:pt x="54" y="0"/>
                </a:lnTo>
                <a:lnTo>
                  <a:pt x="88" y="44"/>
                </a:lnTo>
                <a:lnTo>
                  <a:pt x="78" y="54"/>
                </a:lnTo>
                <a:lnTo>
                  <a:pt x="52" y="50"/>
                </a:lnTo>
                <a:lnTo>
                  <a:pt x="36" y="70"/>
                </a:lnTo>
                <a:lnTo>
                  <a:pt x="2" y="22"/>
                </a:lnTo>
                <a:lnTo>
                  <a:pt x="0" y="16"/>
                </a:lnTo>
              </a:path>
            </a:pathLst>
          </a:custGeom>
          <a:pattFill prst="wdUpDiag">
            <a:fgClr>
              <a:srgbClr val="FF9966"/>
            </a:fgClr>
            <a:bgClr>
              <a:srgbClr val="FFFF99"/>
            </a:bgClr>
          </a:pattFill>
          <a:ln w="12700" cap="rnd">
            <a:solidFill>
              <a:schemeClr val="tx1"/>
            </a:solidFill>
            <a:round/>
            <a:headEnd/>
            <a:tailEnd/>
          </a:ln>
        </p:spPr>
        <p:txBody>
          <a:bodyPr/>
          <a:lstStyle/>
          <a:p>
            <a:endParaRPr lang="en-US"/>
          </a:p>
        </p:txBody>
      </p:sp>
      <p:sp>
        <p:nvSpPr>
          <p:cNvPr id="18468" name="Freeform 2100" descr="Wide upward diagonal"/>
          <p:cNvSpPr>
            <a:spLocks noChangeAspect="1"/>
          </p:cNvSpPr>
          <p:nvPr/>
        </p:nvSpPr>
        <p:spPr bwMode="auto">
          <a:xfrm>
            <a:off x="3865563" y="1693863"/>
            <a:ext cx="1016000" cy="501650"/>
          </a:xfrm>
          <a:custGeom>
            <a:avLst/>
            <a:gdLst>
              <a:gd name="T0" fmla="*/ 2147483647 w 528"/>
              <a:gd name="T1" fmla="*/ 0 h 310"/>
              <a:gd name="T2" fmla="*/ 2147483647 w 528"/>
              <a:gd name="T3" fmla="*/ 2147483647 h 310"/>
              <a:gd name="T4" fmla="*/ 0 w 528"/>
              <a:gd name="T5" fmla="*/ 2147483647 h 310"/>
              <a:gd name="T6" fmla="*/ 2147483647 w 528"/>
              <a:gd name="T7" fmla="*/ 2147483647 h 310"/>
              <a:gd name="T8" fmla="*/ 2147483647 w 528"/>
              <a:gd name="T9" fmla="*/ 2147483647 h 310"/>
              <a:gd name="T10" fmla="*/ 2147483647 w 528"/>
              <a:gd name="T11" fmla="*/ 2147483647 h 310"/>
              <a:gd name="T12" fmla="*/ 2147483647 w 528"/>
              <a:gd name="T13" fmla="*/ 2147483647 h 310"/>
              <a:gd name="T14" fmla="*/ 2147483647 w 528"/>
              <a:gd name="T15" fmla="*/ 2147483647 h 310"/>
              <a:gd name="T16" fmla="*/ 2147483647 w 528"/>
              <a:gd name="T17" fmla="*/ 2147483647 h 310"/>
              <a:gd name="T18" fmla="*/ 2147483647 w 528"/>
              <a:gd name="T19" fmla="*/ 2147483647 h 310"/>
              <a:gd name="T20" fmla="*/ 2147483647 w 528"/>
              <a:gd name="T21" fmla="*/ 2147483647 h 310"/>
              <a:gd name="T22" fmla="*/ 2147483647 w 528"/>
              <a:gd name="T23" fmla="*/ 2147483647 h 310"/>
              <a:gd name="T24" fmla="*/ 2147483647 w 528"/>
              <a:gd name="T25" fmla="*/ 2147483647 h 310"/>
              <a:gd name="T26" fmla="*/ 2147483647 w 528"/>
              <a:gd name="T27" fmla="*/ 2147483647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8"/>
              <a:gd name="T43" fmla="*/ 0 h 310"/>
              <a:gd name="T44" fmla="*/ 528 w 528"/>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8" h="310">
                <a:moveTo>
                  <a:pt x="8" y="0"/>
                </a:moveTo>
                <a:lnTo>
                  <a:pt x="5" y="115"/>
                </a:lnTo>
                <a:lnTo>
                  <a:pt x="0" y="255"/>
                </a:lnTo>
                <a:lnTo>
                  <a:pt x="379" y="264"/>
                </a:lnTo>
                <a:lnTo>
                  <a:pt x="416" y="283"/>
                </a:lnTo>
                <a:lnTo>
                  <a:pt x="442" y="259"/>
                </a:lnTo>
                <a:lnTo>
                  <a:pt x="519" y="310"/>
                </a:lnTo>
                <a:lnTo>
                  <a:pt x="519" y="249"/>
                </a:lnTo>
                <a:lnTo>
                  <a:pt x="525" y="217"/>
                </a:lnTo>
                <a:lnTo>
                  <a:pt x="528" y="94"/>
                </a:lnTo>
                <a:lnTo>
                  <a:pt x="501" y="51"/>
                </a:lnTo>
                <a:lnTo>
                  <a:pt x="513" y="10"/>
                </a:lnTo>
                <a:lnTo>
                  <a:pt x="269" y="11"/>
                </a:lnTo>
                <a:lnTo>
                  <a:pt x="8" y="1"/>
                </a:lnTo>
              </a:path>
            </a:pathLst>
          </a:custGeom>
          <a:solidFill>
            <a:srgbClr val="FFA623"/>
          </a:solidFill>
          <a:ln w="12700" cap="rnd">
            <a:solidFill>
              <a:srgbClr val="000000"/>
            </a:solidFill>
            <a:round/>
            <a:headEnd/>
            <a:tailEnd/>
          </a:ln>
        </p:spPr>
        <p:txBody>
          <a:bodyPr/>
          <a:lstStyle/>
          <a:p>
            <a:endParaRPr lang="en-US"/>
          </a:p>
        </p:txBody>
      </p:sp>
      <p:sp>
        <p:nvSpPr>
          <p:cNvPr id="18469" name="Freeform 2101"/>
          <p:cNvSpPr>
            <a:spLocks noChangeAspect="1"/>
          </p:cNvSpPr>
          <p:nvPr/>
        </p:nvSpPr>
        <p:spPr bwMode="auto">
          <a:xfrm>
            <a:off x="3865563" y="1298575"/>
            <a:ext cx="1014412" cy="419100"/>
          </a:xfrm>
          <a:custGeom>
            <a:avLst/>
            <a:gdLst>
              <a:gd name="T0" fmla="*/ 2147483647 w 526"/>
              <a:gd name="T1" fmla="*/ 2147483647 h 258"/>
              <a:gd name="T2" fmla="*/ 2147483647 w 526"/>
              <a:gd name="T3" fmla="*/ 0 h 258"/>
              <a:gd name="T4" fmla="*/ 2147483647 w 526"/>
              <a:gd name="T5" fmla="*/ 2147483647 h 258"/>
              <a:gd name="T6" fmla="*/ 2147483647 w 526"/>
              <a:gd name="T7" fmla="*/ 2147483647 h 258"/>
              <a:gd name="T8" fmla="*/ 2147483647 w 526"/>
              <a:gd name="T9" fmla="*/ 2147483647 h 258"/>
              <a:gd name="T10" fmla="*/ 2147483647 w 526"/>
              <a:gd name="T11" fmla="*/ 2147483647 h 258"/>
              <a:gd name="T12" fmla="*/ 2147483647 w 526"/>
              <a:gd name="T13" fmla="*/ 2147483647 h 258"/>
              <a:gd name="T14" fmla="*/ 2147483647 w 526"/>
              <a:gd name="T15" fmla="*/ 2147483647 h 258"/>
              <a:gd name="T16" fmla="*/ 2147483647 w 526"/>
              <a:gd name="T17" fmla="*/ 2147483647 h 258"/>
              <a:gd name="T18" fmla="*/ 0 w 526"/>
              <a:gd name="T19" fmla="*/ 2147483647 h 258"/>
              <a:gd name="T20" fmla="*/ 2147483647 w 526"/>
              <a:gd name="T21" fmla="*/ 2147483647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6"/>
              <a:gd name="T34" fmla="*/ 0 h 258"/>
              <a:gd name="T35" fmla="*/ 526 w 526"/>
              <a:gd name="T36" fmla="*/ 258 h 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6" h="258">
                <a:moveTo>
                  <a:pt x="6" y="6"/>
                </a:moveTo>
                <a:lnTo>
                  <a:pt x="453" y="0"/>
                </a:lnTo>
                <a:lnTo>
                  <a:pt x="486" y="78"/>
                </a:lnTo>
                <a:lnTo>
                  <a:pt x="507" y="138"/>
                </a:lnTo>
                <a:lnTo>
                  <a:pt x="516" y="183"/>
                </a:lnTo>
                <a:lnTo>
                  <a:pt x="526" y="242"/>
                </a:lnTo>
                <a:lnTo>
                  <a:pt x="508" y="255"/>
                </a:lnTo>
                <a:lnTo>
                  <a:pt x="348" y="255"/>
                </a:lnTo>
                <a:lnTo>
                  <a:pt x="228" y="258"/>
                </a:lnTo>
                <a:lnTo>
                  <a:pt x="0" y="249"/>
                </a:lnTo>
                <a:lnTo>
                  <a:pt x="9" y="3"/>
                </a:lnTo>
              </a:path>
            </a:pathLst>
          </a:custGeom>
          <a:solidFill>
            <a:srgbClr val="FFFFCC"/>
          </a:solidFill>
          <a:ln w="12700" cap="rnd">
            <a:solidFill>
              <a:srgbClr val="000000"/>
            </a:solidFill>
            <a:round/>
            <a:headEnd/>
            <a:tailEnd/>
          </a:ln>
        </p:spPr>
        <p:txBody>
          <a:bodyPr/>
          <a:lstStyle/>
          <a:p>
            <a:endParaRPr lang="en-US"/>
          </a:p>
        </p:txBody>
      </p:sp>
      <p:sp>
        <p:nvSpPr>
          <p:cNvPr id="18470" name="Freeform 2102" descr="Wide upward diagonal"/>
          <p:cNvSpPr>
            <a:spLocks noChangeAspect="1"/>
          </p:cNvSpPr>
          <p:nvPr/>
        </p:nvSpPr>
        <p:spPr bwMode="auto">
          <a:xfrm>
            <a:off x="4743450" y="1238250"/>
            <a:ext cx="873125" cy="825500"/>
          </a:xfrm>
          <a:custGeom>
            <a:avLst/>
            <a:gdLst>
              <a:gd name="T0" fmla="*/ 0 w 454"/>
              <a:gd name="T1" fmla="*/ 2147483647 h 513"/>
              <a:gd name="T2" fmla="*/ 2147483647 w 454"/>
              <a:gd name="T3" fmla="*/ 2147483647 h 513"/>
              <a:gd name="T4" fmla="*/ 2147483647 w 454"/>
              <a:gd name="T5" fmla="*/ 0 h 513"/>
              <a:gd name="T6" fmla="*/ 2147483647 w 454"/>
              <a:gd name="T7" fmla="*/ 2147483647 h 513"/>
              <a:gd name="T8" fmla="*/ 2147483647 w 454"/>
              <a:gd name="T9" fmla="*/ 2147483647 h 513"/>
              <a:gd name="T10" fmla="*/ 2147483647 w 454"/>
              <a:gd name="T11" fmla="*/ 2147483647 h 513"/>
              <a:gd name="T12" fmla="*/ 2147483647 w 454"/>
              <a:gd name="T13" fmla="*/ 2147483647 h 513"/>
              <a:gd name="T14" fmla="*/ 2147483647 w 454"/>
              <a:gd name="T15" fmla="*/ 2147483647 h 513"/>
              <a:gd name="T16" fmla="*/ 2147483647 w 454"/>
              <a:gd name="T17" fmla="*/ 2147483647 h 513"/>
              <a:gd name="T18" fmla="*/ 2147483647 w 454"/>
              <a:gd name="T19" fmla="*/ 2147483647 h 513"/>
              <a:gd name="T20" fmla="*/ 2147483647 w 454"/>
              <a:gd name="T21" fmla="*/ 2147483647 h 513"/>
              <a:gd name="T22" fmla="*/ 2147483647 w 454"/>
              <a:gd name="T23" fmla="*/ 2147483647 h 513"/>
              <a:gd name="T24" fmla="*/ 2147483647 w 454"/>
              <a:gd name="T25" fmla="*/ 2147483647 h 513"/>
              <a:gd name="T26" fmla="*/ 2147483647 w 454"/>
              <a:gd name="T27" fmla="*/ 2147483647 h 513"/>
              <a:gd name="T28" fmla="*/ 2147483647 w 454"/>
              <a:gd name="T29" fmla="*/ 2147483647 h 513"/>
              <a:gd name="T30" fmla="*/ 2147483647 w 454"/>
              <a:gd name="T31" fmla="*/ 2147483647 h 513"/>
              <a:gd name="T32" fmla="*/ 2147483647 w 454"/>
              <a:gd name="T33" fmla="*/ 2147483647 h 513"/>
              <a:gd name="T34" fmla="*/ 2147483647 w 454"/>
              <a:gd name="T35" fmla="*/ 2147483647 h 513"/>
              <a:gd name="T36" fmla="*/ 2147483647 w 454"/>
              <a:gd name="T37" fmla="*/ 2147483647 h 513"/>
              <a:gd name="T38" fmla="*/ 2147483647 w 454"/>
              <a:gd name="T39" fmla="*/ 2147483647 h 513"/>
              <a:gd name="T40" fmla="*/ 2147483647 w 454"/>
              <a:gd name="T41" fmla="*/ 2147483647 h 513"/>
              <a:gd name="T42" fmla="*/ 2147483647 w 454"/>
              <a:gd name="T43" fmla="*/ 2147483647 h 513"/>
              <a:gd name="T44" fmla="*/ 2147483647 w 454"/>
              <a:gd name="T45" fmla="*/ 2147483647 h 513"/>
              <a:gd name="T46" fmla="*/ 2147483647 w 454"/>
              <a:gd name="T47" fmla="*/ 2147483647 h 513"/>
              <a:gd name="T48" fmla="*/ 2147483647 w 454"/>
              <a:gd name="T49" fmla="*/ 2147483647 h 513"/>
              <a:gd name="T50" fmla="*/ 2147483647 w 454"/>
              <a:gd name="T51" fmla="*/ 2147483647 h 513"/>
              <a:gd name="T52" fmla="*/ 2147483647 w 454"/>
              <a:gd name="T53" fmla="*/ 2147483647 h 513"/>
              <a:gd name="T54" fmla="*/ 2147483647 w 454"/>
              <a:gd name="T55" fmla="*/ 2147483647 h 513"/>
              <a:gd name="T56" fmla="*/ 2147483647 w 454"/>
              <a:gd name="T57" fmla="*/ 2147483647 h 513"/>
              <a:gd name="T58" fmla="*/ 2147483647 w 454"/>
              <a:gd name="T59" fmla="*/ 2147483647 h 513"/>
              <a:gd name="T60" fmla="*/ 2147483647 w 454"/>
              <a:gd name="T61" fmla="*/ 2147483647 h 513"/>
              <a:gd name="T62" fmla="*/ 2147483647 w 454"/>
              <a:gd name="T63" fmla="*/ 2147483647 h 513"/>
              <a:gd name="T64" fmla="*/ 2147483647 w 454"/>
              <a:gd name="T65" fmla="*/ 2147483647 h 513"/>
              <a:gd name="T66" fmla="*/ 2147483647 w 454"/>
              <a:gd name="T67" fmla="*/ 2147483647 h 513"/>
              <a:gd name="T68" fmla="*/ 2147483647 w 454"/>
              <a:gd name="T69" fmla="*/ 2147483647 h 513"/>
              <a:gd name="T70" fmla="*/ 0 w 454"/>
              <a:gd name="T71" fmla="*/ 2147483647 h 5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513"/>
              <a:gd name="T110" fmla="*/ 454 w 454"/>
              <a:gd name="T111" fmla="*/ 513 h 5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513">
                <a:moveTo>
                  <a:pt x="0" y="37"/>
                </a:moveTo>
                <a:lnTo>
                  <a:pt x="119" y="40"/>
                </a:lnTo>
                <a:lnTo>
                  <a:pt x="119" y="0"/>
                </a:lnTo>
                <a:lnTo>
                  <a:pt x="145" y="12"/>
                </a:lnTo>
                <a:lnTo>
                  <a:pt x="149" y="43"/>
                </a:lnTo>
                <a:lnTo>
                  <a:pt x="206" y="78"/>
                </a:lnTo>
                <a:lnTo>
                  <a:pt x="224" y="63"/>
                </a:lnTo>
                <a:lnTo>
                  <a:pt x="257" y="64"/>
                </a:lnTo>
                <a:lnTo>
                  <a:pt x="282" y="94"/>
                </a:lnTo>
                <a:lnTo>
                  <a:pt x="300" y="83"/>
                </a:lnTo>
                <a:lnTo>
                  <a:pt x="349" y="97"/>
                </a:lnTo>
                <a:lnTo>
                  <a:pt x="368" y="75"/>
                </a:lnTo>
                <a:lnTo>
                  <a:pt x="398" y="93"/>
                </a:lnTo>
                <a:lnTo>
                  <a:pt x="454" y="92"/>
                </a:lnTo>
                <a:lnTo>
                  <a:pt x="362" y="154"/>
                </a:lnTo>
                <a:lnTo>
                  <a:pt x="316" y="208"/>
                </a:lnTo>
                <a:lnTo>
                  <a:pt x="323" y="289"/>
                </a:lnTo>
                <a:lnTo>
                  <a:pt x="291" y="321"/>
                </a:lnTo>
                <a:lnTo>
                  <a:pt x="303" y="345"/>
                </a:lnTo>
                <a:lnTo>
                  <a:pt x="301" y="404"/>
                </a:lnTo>
                <a:lnTo>
                  <a:pt x="332" y="405"/>
                </a:lnTo>
                <a:lnTo>
                  <a:pt x="377" y="450"/>
                </a:lnTo>
                <a:lnTo>
                  <a:pt x="395" y="502"/>
                </a:lnTo>
                <a:lnTo>
                  <a:pt x="382" y="513"/>
                </a:lnTo>
                <a:lnTo>
                  <a:pt x="340" y="513"/>
                </a:lnTo>
                <a:lnTo>
                  <a:pt x="238" y="507"/>
                </a:lnTo>
                <a:lnTo>
                  <a:pt x="73" y="510"/>
                </a:lnTo>
                <a:lnTo>
                  <a:pt x="67" y="408"/>
                </a:lnTo>
                <a:lnTo>
                  <a:pt x="77" y="368"/>
                </a:lnTo>
                <a:lnTo>
                  <a:pt x="61" y="372"/>
                </a:lnTo>
                <a:lnTo>
                  <a:pt x="46" y="348"/>
                </a:lnTo>
                <a:lnTo>
                  <a:pt x="55" y="303"/>
                </a:lnTo>
                <a:lnTo>
                  <a:pt x="71" y="279"/>
                </a:lnTo>
                <a:lnTo>
                  <a:pt x="53" y="181"/>
                </a:lnTo>
                <a:lnTo>
                  <a:pt x="28" y="116"/>
                </a:lnTo>
                <a:lnTo>
                  <a:pt x="0" y="37"/>
                </a:lnTo>
              </a:path>
            </a:pathLst>
          </a:custGeom>
          <a:solidFill>
            <a:srgbClr val="800000"/>
          </a:solidFill>
          <a:ln w="12700" cap="rnd">
            <a:solidFill>
              <a:srgbClr val="000000"/>
            </a:solidFill>
            <a:round/>
            <a:headEnd/>
            <a:tailEnd/>
          </a:ln>
        </p:spPr>
        <p:txBody>
          <a:bodyPr/>
          <a:lstStyle/>
          <a:p>
            <a:endParaRPr lang="en-US"/>
          </a:p>
        </p:txBody>
      </p:sp>
      <p:sp>
        <p:nvSpPr>
          <p:cNvPr id="18471" name="Freeform 2103" descr="Wide upward diagonal"/>
          <p:cNvSpPr>
            <a:spLocks noChangeAspect="1"/>
          </p:cNvSpPr>
          <p:nvPr/>
        </p:nvSpPr>
        <p:spPr bwMode="auto">
          <a:xfrm>
            <a:off x="4859338" y="2054225"/>
            <a:ext cx="785812" cy="420688"/>
          </a:xfrm>
          <a:custGeom>
            <a:avLst/>
            <a:gdLst>
              <a:gd name="T0" fmla="*/ 2147483647 w 408"/>
              <a:gd name="T1" fmla="*/ 0 h 260"/>
              <a:gd name="T2" fmla="*/ 0 w 408"/>
              <a:gd name="T3" fmla="*/ 2147483647 h 260"/>
              <a:gd name="T4" fmla="*/ 2147483647 w 408"/>
              <a:gd name="T5" fmla="*/ 2147483647 h 260"/>
              <a:gd name="T6" fmla="*/ 2147483647 w 408"/>
              <a:gd name="T7" fmla="*/ 2147483647 h 260"/>
              <a:gd name="T8" fmla="*/ 2147483647 w 408"/>
              <a:gd name="T9" fmla="*/ 2147483647 h 260"/>
              <a:gd name="T10" fmla="*/ 2147483647 w 408"/>
              <a:gd name="T11" fmla="*/ 2147483647 h 260"/>
              <a:gd name="T12" fmla="*/ 2147483647 w 408"/>
              <a:gd name="T13" fmla="*/ 2147483647 h 260"/>
              <a:gd name="T14" fmla="*/ 2147483647 w 408"/>
              <a:gd name="T15" fmla="*/ 2147483647 h 260"/>
              <a:gd name="T16" fmla="*/ 2147483647 w 408"/>
              <a:gd name="T17" fmla="*/ 2147483647 h 260"/>
              <a:gd name="T18" fmla="*/ 2147483647 w 408"/>
              <a:gd name="T19" fmla="*/ 2147483647 h 260"/>
              <a:gd name="T20" fmla="*/ 2147483647 w 408"/>
              <a:gd name="T21" fmla="*/ 2147483647 h 260"/>
              <a:gd name="T22" fmla="*/ 2147483647 w 408"/>
              <a:gd name="T23" fmla="*/ 2147483647 h 260"/>
              <a:gd name="T24" fmla="*/ 2147483647 w 408"/>
              <a:gd name="T25" fmla="*/ 2147483647 h 260"/>
              <a:gd name="T26" fmla="*/ 2147483647 w 408"/>
              <a:gd name="T27" fmla="*/ 2147483647 h 260"/>
              <a:gd name="T28" fmla="*/ 2147483647 w 408"/>
              <a:gd name="T29" fmla="*/ 2147483647 h 260"/>
              <a:gd name="T30" fmla="*/ 2147483647 w 408"/>
              <a:gd name="T31" fmla="*/ 0 h 260"/>
              <a:gd name="T32" fmla="*/ 2147483647 w 408"/>
              <a:gd name="T33" fmla="*/ 2147483647 h 260"/>
              <a:gd name="T34" fmla="*/ 2147483647 w 408"/>
              <a:gd name="T35" fmla="*/ 2147483647 h 260"/>
              <a:gd name="T36" fmla="*/ 2147483647 w 408"/>
              <a:gd name="T37" fmla="*/ 0 h 260"/>
              <a:gd name="T38" fmla="*/ 2147483647 w 408"/>
              <a:gd name="T39" fmla="*/ 2147483647 h 260"/>
              <a:gd name="T40" fmla="*/ 2147483647 w 408"/>
              <a:gd name="T41" fmla="*/ 2147483647 h 260"/>
              <a:gd name="T42" fmla="*/ 2147483647 w 408"/>
              <a:gd name="T43" fmla="*/ 2147483647 h 2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8"/>
              <a:gd name="T67" fmla="*/ 0 h 260"/>
              <a:gd name="T68" fmla="*/ 408 w 408"/>
              <a:gd name="T69" fmla="*/ 260 h 2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8" h="260">
                <a:moveTo>
                  <a:pt x="7" y="0"/>
                </a:moveTo>
                <a:lnTo>
                  <a:pt x="0" y="56"/>
                </a:lnTo>
                <a:lnTo>
                  <a:pt x="5" y="91"/>
                </a:lnTo>
                <a:lnTo>
                  <a:pt x="22" y="135"/>
                </a:lnTo>
                <a:lnTo>
                  <a:pt x="51" y="203"/>
                </a:lnTo>
                <a:lnTo>
                  <a:pt x="71" y="256"/>
                </a:lnTo>
                <a:lnTo>
                  <a:pt x="307" y="249"/>
                </a:lnTo>
                <a:lnTo>
                  <a:pt x="354" y="260"/>
                </a:lnTo>
                <a:lnTo>
                  <a:pt x="370" y="212"/>
                </a:lnTo>
                <a:lnTo>
                  <a:pt x="361" y="177"/>
                </a:lnTo>
                <a:lnTo>
                  <a:pt x="408" y="168"/>
                </a:lnTo>
                <a:lnTo>
                  <a:pt x="406" y="105"/>
                </a:lnTo>
                <a:lnTo>
                  <a:pt x="391" y="81"/>
                </a:lnTo>
                <a:lnTo>
                  <a:pt x="358" y="57"/>
                </a:lnTo>
                <a:lnTo>
                  <a:pt x="358" y="21"/>
                </a:lnTo>
                <a:lnTo>
                  <a:pt x="343" y="0"/>
                </a:lnTo>
                <a:lnTo>
                  <a:pt x="249" y="5"/>
                </a:lnTo>
                <a:lnTo>
                  <a:pt x="202" y="3"/>
                </a:lnTo>
                <a:lnTo>
                  <a:pt x="160" y="0"/>
                </a:lnTo>
                <a:lnTo>
                  <a:pt x="106" y="3"/>
                </a:lnTo>
                <a:lnTo>
                  <a:pt x="55" y="3"/>
                </a:lnTo>
                <a:lnTo>
                  <a:pt x="16" y="3"/>
                </a:lnTo>
              </a:path>
            </a:pathLst>
          </a:custGeom>
          <a:solidFill>
            <a:srgbClr val="FFA623"/>
          </a:solidFill>
          <a:ln w="12700" cap="rnd">
            <a:solidFill>
              <a:srgbClr val="000000"/>
            </a:solidFill>
            <a:round/>
            <a:headEnd/>
            <a:tailEnd/>
          </a:ln>
        </p:spPr>
        <p:txBody>
          <a:bodyPr/>
          <a:lstStyle/>
          <a:p>
            <a:endParaRPr lang="en-US"/>
          </a:p>
        </p:txBody>
      </p:sp>
      <p:sp>
        <p:nvSpPr>
          <p:cNvPr id="18472" name="Freeform 2104" descr="Wide upward diagonal"/>
          <p:cNvSpPr>
            <a:spLocks noChangeAspect="1"/>
          </p:cNvSpPr>
          <p:nvPr/>
        </p:nvSpPr>
        <p:spPr bwMode="auto">
          <a:xfrm>
            <a:off x="4071938" y="2535238"/>
            <a:ext cx="1143000" cy="468312"/>
          </a:xfrm>
          <a:custGeom>
            <a:avLst/>
            <a:gdLst>
              <a:gd name="T0" fmla="*/ 2147483647 w 592"/>
              <a:gd name="T1" fmla="*/ 2147483647 h 291"/>
              <a:gd name="T2" fmla="*/ 2147483647 w 592"/>
              <a:gd name="T3" fmla="*/ 2147483647 h 291"/>
              <a:gd name="T4" fmla="*/ 0 w 592"/>
              <a:gd name="T5" fmla="*/ 2147483647 h 291"/>
              <a:gd name="T6" fmla="*/ 2147483647 w 592"/>
              <a:gd name="T7" fmla="*/ 2147483647 h 291"/>
              <a:gd name="T8" fmla="*/ 2147483647 w 592"/>
              <a:gd name="T9" fmla="*/ 2147483647 h 291"/>
              <a:gd name="T10" fmla="*/ 2147483647 w 592"/>
              <a:gd name="T11" fmla="*/ 2147483647 h 291"/>
              <a:gd name="T12" fmla="*/ 2147483647 w 592"/>
              <a:gd name="T13" fmla="*/ 2147483647 h 291"/>
              <a:gd name="T14" fmla="*/ 2147483647 w 592"/>
              <a:gd name="T15" fmla="*/ 2147483647 h 291"/>
              <a:gd name="T16" fmla="*/ 2147483647 w 592"/>
              <a:gd name="T17" fmla="*/ 2147483647 h 291"/>
              <a:gd name="T18" fmla="*/ 2147483647 w 592"/>
              <a:gd name="T19" fmla="*/ 2147483647 h 291"/>
              <a:gd name="T20" fmla="*/ 2147483647 w 592"/>
              <a:gd name="T21" fmla="*/ 0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291"/>
              <a:gd name="T35" fmla="*/ 592 w 592"/>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291">
                <a:moveTo>
                  <a:pt x="8" y="2"/>
                </a:moveTo>
                <a:lnTo>
                  <a:pt x="8" y="158"/>
                </a:lnTo>
                <a:lnTo>
                  <a:pt x="0" y="274"/>
                </a:lnTo>
                <a:lnTo>
                  <a:pt x="592" y="291"/>
                </a:lnTo>
                <a:lnTo>
                  <a:pt x="584" y="144"/>
                </a:lnTo>
                <a:lnTo>
                  <a:pt x="585" y="89"/>
                </a:lnTo>
                <a:lnTo>
                  <a:pt x="540" y="55"/>
                </a:lnTo>
                <a:lnTo>
                  <a:pt x="554" y="25"/>
                </a:lnTo>
                <a:lnTo>
                  <a:pt x="535" y="8"/>
                </a:lnTo>
                <a:lnTo>
                  <a:pt x="271" y="6"/>
                </a:lnTo>
                <a:lnTo>
                  <a:pt x="24" y="0"/>
                </a:lnTo>
              </a:path>
            </a:pathLst>
          </a:custGeom>
          <a:solidFill>
            <a:srgbClr val="FFA623"/>
          </a:solidFill>
          <a:ln w="12700" cap="rnd">
            <a:solidFill>
              <a:srgbClr val="000000"/>
            </a:solidFill>
            <a:round/>
            <a:headEnd/>
            <a:tailEnd/>
          </a:ln>
        </p:spPr>
        <p:txBody>
          <a:bodyPr/>
          <a:lstStyle/>
          <a:p>
            <a:endParaRPr lang="en-US"/>
          </a:p>
        </p:txBody>
      </p:sp>
      <p:sp>
        <p:nvSpPr>
          <p:cNvPr id="18473" name="Freeform 2105" descr="Wide upward diagonal"/>
          <p:cNvSpPr>
            <a:spLocks noChangeAspect="1"/>
          </p:cNvSpPr>
          <p:nvPr/>
        </p:nvSpPr>
        <p:spPr bwMode="auto">
          <a:xfrm>
            <a:off x="3833813" y="2093913"/>
            <a:ext cx="1227137" cy="455612"/>
          </a:xfrm>
          <a:custGeom>
            <a:avLst/>
            <a:gdLst>
              <a:gd name="T0" fmla="*/ 2147483647 w 636"/>
              <a:gd name="T1" fmla="*/ 0 h 283"/>
              <a:gd name="T2" fmla="*/ 0 w 636"/>
              <a:gd name="T3" fmla="*/ 2147483647 h 283"/>
              <a:gd name="T4" fmla="*/ 2147483647 w 636"/>
              <a:gd name="T5" fmla="*/ 2147483647 h 283"/>
              <a:gd name="T6" fmla="*/ 2147483647 w 636"/>
              <a:gd name="T7" fmla="*/ 2147483647 h 283"/>
              <a:gd name="T8" fmla="*/ 2147483647 w 636"/>
              <a:gd name="T9" fmla="*/ 2147483647 h 283"/>
              <a:gd name="T10" fmla="*/ 2147483647 w 636"/>
              <a:gd name="T11" fmla="*/ 2147483647 h 283"/>
              <a:gd name="T12" fmla="*/ 2147483647 w 636"/>
              <a:gd name="T13" fmla="*/ 2147483647 h 283"/>
              <a:gd name="T14" fmla="*/ 2147483647 w 636"/>
              <a:gd name="T15" fmla="*/ 2147483647 h 283"/>
              <a:gd name="T16" fmla="*/ 2147483647 w 636"/>
              <a:gd name="T17" fmla="*/ 2147483647 h 283"/>
              <a:gd name="T18" fmla="*/ 2147483647 w 636"/>
              <a:gd name="T19" fmla="*/ 2147483647 h 283"/>
              <a:gd name="T20" fmla="*/ 2147483647 w 636"/>
              <a:gd name="T21" fmla="*/ 2147483647 h 283"/>
              <a:gd name="T22" fmla="*/ 2147483647 w 636"/>
              <a:gd name="T23" fmla="*/ 2147483647 h 283"/>
              <a:gd name="T24" fmla="*/ 2147483647 w 636"/>
              <a:gd name="T25" fmla="*/ 2147483647 h 283"/>
              <a:gd name="T26" fmla="*/ 2147483647 w 636"/>
              <a:gd name="T27" fmla="*/ 2147483647 h 283"/>
              <a:gd name="T28" fmla="*/ 2147483647 w 636"/>
              <a:gd name="T29" fmla="*/ 2147483647 h 283"/>
              <a:gd name="T30" fmla="*/ 2147483647 w 636"/>
              <a:gd name="T31" fmla="*/ 2147483647 h 283"/>
              <a:gd name="T32" fmla="*/ 2147483647 w 636"/>
              <a:gd name="T33" fmla="*/ 2147483647 h 2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6"/>
              <a:gd name="T52" fmla="*/ 0 h 283"/>
              <a:gd name="T53" fmla="*/ 636 w 636"/>
              <a:gd name="T54" fmla="*/ 283 h 2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6" h="283">
                <a:moveTo>
                  <a:pt x="15" y="0"/>
                </a:moveTo>
                <a:lnTo>
                  <a:pt x="0" y="215"/>
                </a:lnTo>
                <a:lnTo>
                  <a:pt x="145" y="215"/>
                </a:lnTo>
                <a:lnTo>
                  <a:pt x="142" y="275"/>
                </a:lnTo>
                <a:lnTo>
                  <a:pt x="324" y="279"/>
                </a:lnTo>
                <a:lnTo>
                  <a:pt x="412" y="279"/>
                </a:lnTo>
                <a:lnTo>
                  <a:pt x="492" y="283"/>
                </a:lnTo>
                <a:lnTo>
                  <a:pt x="548" y="279"/>
                </a:lnTo>
                <a:lnTo>
                  <a:pt x="636" y="283"/>
                </a:lnTo>
                <a:lnTo>
                  <a:pt x="592" y="189"/>
                </a:lnTo>
                <a:lnTo>
                  <a:pt x="559" y="123"/>
                </a:lnTo>
                <a:lnTo>
                  <a:pt x="533" y="60"/>
                </a:lnTo>
                <a:lnTo>
                  <a:pt x="464" y="11"/>
                </a:lnTo>
                <a:lnTo>
                  <a:pt x="432" y="38"/>
                </a:lnTo>
                <a:lnTo>
                  <a:pt x="393" y="17"/>
                </a:lnTo>
                <a:lnTo>
                  <a:pt x="225" y="3"/>
                </a:lnTo>
                <a:lnTo>
                  <a:pt x="15" y="2"/>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8474" name="Freeform 2106"/>
          <p:cNvSpPr>
            <a:spLocks noChangeAspect="1"/>
          </p:cNvSpPr>
          <p:nvPr/>
        </p:nvSpPr>
        <p:spPr bwMode="auto">
          <a:xfrm>
            <a:off x="5005388" y="2436813"/>
            <a:ext cx="906462" cy="631825"/>
          </a:xfrm>
          <a:custGeom>
            <a:avLst/>
            <a:gdLst>
              <a:gd name="T0" fmla="*/ 0 w 470"/>
              <a:gd name="T1" fmla="*/ 2147483647 h 392"/>
              <a:gd name="T2" fmla="*/ 2147483647 w 470"/>
              <a:gd name="T3" fmla="*/ 0 h 392"/>
              <a:gd name="T4" fmla="*/ 2147483647 w 470"/>
              <a:gd name="T5" fmla="*/ 2147483647 h 392"/>
              <a:gd name="T6" fmla="*/ 2147483647 w 470"/>
              <a:gd name="T7" fmla="*/ 2147483647 h 392"/>
              <a:gd name="T8" fmla="*/ 2147483647 w 470"/>
              <a:gd name="T9" fmla="*/ 2147483647 h 392"/>
              <a:gd name="T10" fmla="*/ 2147483647 w 470"/>
              <a:gd name="T11" fmla="*/ 2147483647 h 392"/>
              <a:gd name="T12" fmla="*/ 2147483647 w 470"/>
              <a:gd name="T13" fmla="*/ 2147483647 h 392"/>
              <a:gd name="T14" fmla="*/ 2147483647 w 470"/>
              <a:gd name="T15" fmla="*/ 2147483647 h 392"/>
              <a:gd name="T16" fmla="*/ 2147483647 w 470"/>
              <a:gd name="T17" fmla="*/ 2147483647 h 392"/>
              <a:gd name="T18" fmla="*/ 2147483647 w 470"/>
              <a:gd name="T19" fmla="*/ 2147483647 h 392"/>
              <a:gd name="T20" fmla="*/ 2147483647 w 470"/>
              <a:gd name="T21" fmla="*/ 2147483647 h 392"/>
              <a:gd name="T22" fmla="*/ 2147483647 w 470"/>
              <a:gd name="T23" fmla="*/ 2147483647 h 392"/>
              <a:gd name="T24" fmla="*/ 2147483647 w 470"/>
              <a:gd name="T25" fmla="*/ 2147483647 h 392"/>
              <a:gd name="T26" fmla="*/ 2147483647 w 470"/>
              <a:gd name="T27" fmla="*/ 2147483647 h 392"/>
              <a:gd name="T28" fmla="*/ 2147483647 w 470"/>
              <a:gd name="T29" fmla="*/ 2147483647 h 392"/>
              <a:gd name="T30" fmla="*/ 2147483647 w 470"/>
              <a:gd name="T31" fmla="*/ 2147483647 h 392"/>
              <a:gd name="T32" fmla="*/ 2147483647 w 470"/>
              <a:gd name="T33" fmla="*/ 2147483647 h 392"/>
              <a:gd name="T34" fmla="*/ 2147483647 w 470"/>
              <a:gd name="T35" fmla="*/ 2147483647 h 392"/>
              <a:gd name="T36" fmla="*/ 2147483647 w 470"/>
              <a:gd name="T37" fmla="*/ 2147483647 h 392"/>
              <a:gd name="T38" fmla="*/ 2147483647 w 470"/>
              <a:gd name="T39" fmla="*/ 2147483647 h 392"/>
              <a:gd name="T40" fmla="*/ 2147483647 w 470"/>
              <a:gd name="T41" fmla="*/ 2147483647 h 392"/>
              <a:gd name="T42" fmla="*/ 2147483647 w 470"/>
              <a:gd name="T43" fmla="*/ 2147483647 h 392"/>
              <a:gd name="T44" fmla="*/ 2147483647 w 470"/>
              <a:gd name="T45" fmla="*/ 2147483647 h 392"/>
              <a:gd name="T46" fmla="*/ 2147483647 w 470"/>
              <a:gd name="T47" fmla="*/ 2147483647 h 392"/>
              <a:gd name="T48" fmla="*/ 2147483647 w 470"/>
              <a:gd name="T49" fmla="*/ 2147483647 h 392"/>
              <a:gd name="T50" fmla="*/ 0 w 470"/>
              <a:gd name="T51" fmla="*/ 2147483647 h 3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0"/>
              <a:gd name="T79" fmla="*/ 0 h 392"/>
              <a:gd name="T80" fmla="*/ 470 w 470"/>
              <a:gd name="T81" fmla="*/ 392 h 3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0" h="392">
                <a:moveTo>
                  <a:pt x="0" y="5"/>
                </a:moveTo>
                <a:lnTo>
                  <a:pt x="207" y="0"/>
                </a:lnTo>
                <a:lnTo>
                  <a:pt x="250" y="1"/>
                </a:lnTo>
                <a:lnTo>
                  <a:pt x="283" y="13"/>
                </a:lnTo>
                <a:lnTo>
                  <a:pt x="264" y="47"/>
                </a:lnTo>
                <a:lnTo>
                  <a:pt x="322" y="103"/>
                </a:lnTo>
                <a:lnTo>
                  <a:pt x="339" y="149"/>
                </a:lnTo>
                <a:lnTo>
                  <a:pt x="376" y="140"/>
                </a:lnTo>
                <a:lnTo>
                  <a:pt x="372" y="205"/>
                </a:lnTo>
                <a:lnTo>
                  <a:pt x="407" y="225"/>
                </a:lnTo>
                <a:lnTo>
                  <a:pt x="421" y="283"/>
                </a:lnTo>
                <a:lnTo>
                  <a:pt x="461" y="290"/>
                </a:lnTo>
                <a:lnTo>
                  <a:pt x="470" y="305"/>
                </a:lnTo>
                <a:lnTo>
                  <a:pt x="445" y="350"/>
                </a:lnTo>
                <a:lnTo>
                  <a:pt x="425" y="374"/>
                </a:lnTo>
                <a:lnTo>
                  <a:pt x="370" y="392"/>
                </a:lnTo>
                <a:lnTo>
                  <a:pt x="383" y="350"/>
                </a:lnTo>
                <a:lnTo>
                  <a:pt x="206" y="359"/>
                </a:lnTo>
                <a:lnTo>
                  <a:pt x="79" y="369"/>
                </a:lnTo>
                <a:lnTo>
                  <a:pt x="72" y="329"/>
                </a:lnTo>
                <a:lnTo>
                  <a:pt x="68" y="205"/>
                </a:lnTo>
                <a:lnTo>
                  <a:pt x="69" y="138"/>
                </a:lnTo>
                <a:lnTo>
                  <a:pt x="29" y="105"/>
                </a:lnTo>
                <a:lnTo>
                  <a:pt x="45" y="78"/>
                </a:lnTo>
                <a:lnTo>
                  <a:pt x="25" y="62"/>
                </a:lnTo>
                <a:lnTo>
                  <a:pt x="0" y="5"/>
                </a:lnTo>
              </a:path>
            </a:pathLst>
          </a:custGeom>
          <a:solidFill>
            <a:srgbClr val="FFA623"/>
          </a:solidFill>
          <a:ln w="9525">
            <a:solidFill>
              <a:schemeClr val="tx1"/>
            </a:solidFill>
            <a:round/>
            <a:headEnd/>
            <a:tailEnd/>
          </a:ln>
        </p:spPr>
        <p:txBody>
          <a:bodyPr wrap="none" anchor="ctr"/>
          <a:lstStyle/>
          <a:p>
            <a:endParaRPr lang="en-US"/>
          </a:p>
        </p:txBody>
      </p:sp>
      <p:sp>
        <p:nvSpPr>
          <p:cNvPr id="18475" name="Freeform 2107" descr="Wide upward diagonal"/>
          <p:cNvSpPr>
            <a:spLocks noChangeAspect="1"/>
          </p:cNvSpPr>
          <p:nvPr/>
        </p:nvSpPr>
        <p:spPr bwMode="auto">
          <a:xfrm>
            <a:off x="5141913" y="2998788"/>
            <a:ext cx="706437" cy="493712"/>
          </a:xfrm>
          <a:custGeom>
            <a:avLst/>
            <a:gdLst>
              <a:gd name="T0" fmla="*/ 0 w 367"/>
              <a:gd name="T1" fmla="*/ 2147483647 h 305"/>
              <a:gd name="T2" fmla="*/ 2147483647 w 367"/>
              <a:gd name="T3" fmla="*/ 2147483647 h 305"/>
              <a:gd name="T4" fmla="*/ 2147483647 w 367"/>
              <a:gd name="T5" fmla="*/ 0 h 305"/>
              <a:gd name="T6" fmla="*/ 2147483647 w 367"/>
              <a:gd name="T7" fmla="*/ 2147483647 h 305"/>
              <a:gd name="T8" fmla="*/ 2147483647 w 367"/>
              <a:gd name="T9" fmla="*/ 2147483647 h 305"/>
              <a:gd name="T10" fmla="*/ 2147483647 w 367"/>
              <a:gd name="T11" fmla="*/ 2147483647 h 305"/>
              <a:gd name="T12" fmla="*/ 2147483647 w 367"/>
              <a:gd name="T13" fmla="*/ 2147483647 h 305"/>
              <a:gd name="T14" fmla="*/ 2147483647 w 367"/>
              <a:gd name="T15" fmla="*/ 2147483647 h 305"/>
              <a:gd name="T16" fmla="*/ 2147483647 w 367"/>
              <a:gd name="T17" fmla="*/ 2147483647 h 305"/>
              <a:gd name="T18" fmla="*/ 2147483647 w 367"/>
              <a:gd name="T19" fmla="*/ 2147483647 h 305"/>
              <a:gd name="T20" fmla="*/ 2147483647 w 367"/>
              <a:gd name="T21" fmla="*/ 2147483647 h 305"/>
              <a:gd name="T22" fmla="*/ 2147483647 w 367"/>
              <a:gd name="T23" fmla="*/ 2147483647 h 305"/>
              <a:gd name="T24" fmla="*/ 2147483647 w 367"/>
              <a:gd name="T25" fmla="*/ 2147483647 h 305"/>
              <a:gd name="T26" fmla="*/ 2147483647 w 367"/>
              <a:gd name="T27" fmla="*/ 2147483647 h 305"/>
              <a:gd name="T28" fmla="*/ 2147483647 w 367"/>
              <a:gd name="T29" fmla="*/ 2147483647 h 305"/>
              <a:gd name="T30" fmla="*/ 2147483647 w 367"/>
              <a:gd name="T31" fmla="*/ 2147483647 h 305"/>
              <a:gd name="T32" fmla="*/ 2147483647 w 367"/>
              <a:gd name="T33" fmla="*/ 2147483647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7"/>
              <a:gd name="T52" fmla="*/ 0 h 305"/>
              <a:gd name="T53" fmla="*/ 367 w 367"/>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7" h="305">
                <a:moveTo>
                  <a:pt x="0" y="20"/>
                </a:moveTo>
                <a:lnTo>
                  <a:pt x="150" y="10"/>
                </a:lnTo>
                <a:lnTo>
                  <a:pt x="323" y="0"/>
                </a:lnTo>
                <a:lnTo>
                  <a:pt x="315" y="40"/>
                </a:lnTo>
                <a:lnTo>
                  <a:pt x="357" y="22"/>
                </a:lnTo>
                <a:lnTo>
                  <a:pt x="367" y="58"/>
                </a:lnTo>
                <a:lnTo>
                  <a:pt x="327" y="83"/>
                </a:lnTo>
                <a:lnTo>
                  <a:pt x="342" y="130"/>
                </a:lnTo>
                <a:lnTo>
                  <a:pt x="304" y="192"/>
                </a:lnTo>
                <a:lnTo>
                  <a:pt x="274" y="232"/>
                </a:lnTo>
                <a:lnTo>
                  <a:pt x="278" y="300"/>
                </a:lnTo>
                <a:lnTo>
                  <a:pt x="57" y="305"/>
                </a:lnTo>
                <a:lnTo>
                  <a:pt x="46" y="304"/>
                </a:lnTo>
                <a:lnTo>
                  <a:pt x="48" y="274"/>
                </a:lnTo>
                <a:lnTo>
                  <a:pt x="11" y="264"/>
                </a:lnTo>
                <a:lnTo>
                  <a:pt x="11" y="83"/>
                </a:lnTo>
                <a:lnTo>
                  <a:pt x="5" y="28"/>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8476" name="Freeform 2108" descr="Wide upward diagonal"/>
          <p:cNvSpPr>
            <a:spLocks noChangeAspect="1"/>
          </p:cNvSpPr>
          <p:nvPr/>
        </p:nvSpPr>
        <p:spPr bwMode="auto">
          <a:xfrm>
            <a:off x="5773738" y="2897188"/>
            <a:ext cx="1108075" cy="290512"/>
          </a:xfrm>
          <a:custGeom>
            <a:avLst/>
            <a:gdLst>
              <a:gd name="T0" fmla="*/ 2147483647 w 574"/>
              <a:gd name="T1" fmla="*/ 2147483647 h 180"/>
              <a:gd name="T2" fmla="*/ 2147483647 w 574"/>
              <a:gd name="T3" fmla="*/ 2147483647 h 180"/>
              <a:gd name="T4" fmla="*/ 2147483647 w 574"/>
              <a:gd name="T5" fmla="*/ 2147483647 h 180"/>
              <a:gd name="T6" fmla="*/ 2147483647 w 574"/>
              <a:gd name="T7" fmla="*/ 2147483647 h 180"/>
              <a:gd name="T8" fmla="*/ 0 w 574"/>
              <a:gd name="T9" fmla="*/ 2147483647 h 180"/>
              <a:gd name="T10" fmla="*/ 2147483647 w 574"/>
              <a:gd name="T11" fmla="*/ 2147483647 h 180"/>
              <a:gd name="T12" fmla="*/ 2147483647 w 574"/>
              <a:gd name="T13" fmla="*/ 2147483647 h 180"/>
              <a:gd name="T14" fmla="*/ 2147483647 w 574"/>
              <a:gd name="T15" fmla="*/ 2147483647 h 180"/>
              <a:gd name="T16" fmla="*/ 2147483647 w 574"/>
              <a:gd name="T17" fmla="*/ 2147483647 h 180"/>
              <a:gd name="T18" fmla="*/ 2147483647 w 574"/>
              <a:gd name="T19" fmla="*/ 2147483647 h 180"/>
              <a:gd name="T20" fmla="*/ 2147483647 w 574"/>
              <a:gd name="T21" fmla="*/ 2147483647 h 180"/>
              <a:gd name="T22" fmla="*/ 2147483647 w 574"/>
              <a:gd name="T23" fmla="*/ 0 h 180"/>
              <a:gd name="T24" fmla="*/ 2147483647 w 574"/>
              <a:gd name="T25" fmla="*/ 2147483647 h 180"/>
              <a:gd name="T26" fmla="*/ 2147483647 w 574"/>
              <a:gd name="T27" fmla="*/ 2147483647 h 180"/>
              <a:gd name="T28" fmla="*/ 2147483647 w 574"/>
              <a:gd name="T29" fmla="*/ 2147483647 h 180"/>
              <a:gd name="T30" fmla="*/ 2147483647 w 574"/>
              <a:gd name="T31" fmla="*/ 2147483647 h 180"/>
              <a:gd name="T32" fmla="*/ 2147483647 w 574"/>
              <a:gd name="T33" fmla="*/ 2147483647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4"/>
              <a:gd name="T52" fmla="*/ 0 h 180"/>
              <a:gd name="T53" fmla="*/ 574 w 574"/>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4" h="180">
                <a:moveTo>
                  <a:pt x="42" y="66"/>
                </a:moveTo>
                <a:lnTo>
                  <a:pt x="41" y="72"/>
                </a:lnTo>
                <a:lnTo>
                  <a:pt x="30" y="91"/>
                </a:lnTo>
                <a:lnTo>
                  <a:pt x="40" y="118"/>
                </a:lnTo>
                <a:lnTo>
                  <a:pt x="0" y="144"/>
                </a:lnTo>
                <a:lnTo>
                  <a:pt x="9" y="180"/>
                </a:lnTo>
                <a:lnTo>
                  <a:pt x="157" y="174"/>
                </a:lnTo>
                <a:lnTo>
                  <a:pt x="359" y="162"/>
                </a:lnTo>
                <a:lnTo>
                  <a:pt x="422" y="151"/>
                </a:lnTo>
                <a:lnTo>
                  <a:pt x="447" y="108"/>
                </a:lnTo>
                <a:lnTo>
                  <a:pt x="480" y="95"/>
                </a:lnTo>
                <a:lnTo>
                  <a:pt x="574" y="0"/>
                </a:lnTo>
                <a:lnTo>
                  <a:pt x="447" y="15"/>
                </a:lnTo>
                <a:lnTo>
                  <a:pt x="156" y="39"/>
                </a:lnTo>
                <a:lnTo>
                  <a:pt x="158" y="59"/>
                </a:lnTo>
                <a:lnTo>
                  <a:pt x="95" y="60"/>
                </a:lnTo>
                <a:lnTo>
                  <a:pt x="41" y="69"/>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8477" name="Freeform 2109" descr="Wide upward diagonal"/>
          <p:cNvSpPr>
            <a:spLocks noChangeAspect="1"/>
          </p:cNvSpPr>
          <p:nvPr/>
        </p:nvSpPr>
        <p:spPr bwMode="auto">
          <a:xfrm>
            <a:off x="7572375" y="2022475"/>
            <a:ext cx="228600" cy="360363"/>
          </a:xfrm>
          <a:custGeom>
            <a:avLst/>
            <a:gdLst>
              <a:gd name="T0" fmla="*/ 2147483647 w 119"/>
              <a:gd name="T1" fmla="*/ 2147483647 h 223"/>
              <a:gd name="T2" fmla="*/ 2147483647 w 119"/>
              <a:gd name="T3" fmla="*/ 0 h 223"/>
              <a:gd name="T4" fmla="*/ 2147483647 w 119"/>
              <a:gd name="T5" fmla="*/ 2147483647 h 223"/>
              <a:gd name="T6" fmla="*/ 2147483647 w 119"/>
              <a:gd name="T7" fmla="*/ 2147483647 h 223"/>
              <a:gd name="T8" fmla="*/ 2147483647 w 119"/>
              <a:gd name="T9" fmla="*/ 2147483647 h 223"/>
              <a:gd name="T10" fmla="*/ 2147483647 w 119"/>
              <a:gd name="T11" fmla="*/ 2147483647 h 223"/>
              <a:gd name="T12" fmla="*/ 2147483647 w 119"/>
              <a:gd name="T13" fmla="*/ 2147483647 h 223"/>
              <a:gd name="T14" fmla="*/ 2147483647 w 119"/>
              <a:gd name="T15" fmla="*/ 2147483647 h 223"/>
              <a:gd name="T16" fmla="*/ 2147483647 w 119"/>
              <a:gd name="T17" fmla="*/ 2147483647 h 223"/>
              <a:gd name="T18" fmla="*/ 2147483647 w 119"/>
              <a:gd name="T19" fmla="*/ 2147483647 h 223"/>
              <a:gd name="T20" fmla="*/ 2147483647 w 119"/>
              <a:gd name="T21" fmla="*/ 2147483647 h 223"/>
              <a:gd name="T22" fmla="*/ 0 w 119"/>
              <a:gd name="T23" fmla="*/ 2147483647 h 223"/>
              <a:gd name="T24" fmla="*/ 2147483647 w 119"/>
              <a:gd name="T25" fmla="*/ 2147483647 h 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3"/>
              <a:gd name="T41" fmla="*/ 119 w 119"/>
              <a:gd name="T42" fmla="*/ 223 h 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3">
                <a:moveTo>
                  <a:pt x="27" y="3"/>
                </a:moveTo>
                <a:lnTo>
                  <a:pt x="51" y="0"/>
                </a:lnTo>
                <a:lnTo>
                  <a:pt x="99" y="33"/>
                </a:lnTo>
                <a:lnTo>
                  <a:pt x="93" y="61"/>
                </a:lnTo>
                <a:lnTo>
                  <a:pt x="111" y="76"/>
                </a:lnTo>
                <a:lnTo>
                  <a:pt x="119" y="185"/>
                </a:lnTo>
                <a:lnTo>
                  <a:pt x="100" y="223"/>
                </a:lnTo>
                <a:lnTo>
                  <a:pt x="78" y="213"/>
                </a:lnTo>
                <a:lnTo>
                  <a:pt x="62" y="201"/>
                </a:lnTo>
                <a:lnTo>
                  <a:pt x="30" y="192"/>
                </a:lnTo>
                <a:lnTo>
                  <a:pt x="38" y="131"/>
                </a:lnTo>
                <a:lnTo>
                  <a:pt x="0" y="83"/>
                </a:lnTo>
                <a:lnTo>
                  <a:pt x="27" y="3"/>
                </a:lnTo>
              </a:path>
            </a:pathLst>
          </a:custGeom>
          <a:solidFill>
            <a:srgbClr val="800000"/>
          </a:solidFill>
          <a:ln w="12700" cap="rnd">
            <a:solidFill>
              <a:srgbClr val="000000"/>
            </a:solidFill>
            <a:round/>
            <a:headEnd/>
            <a:tailEnd/>
          </a:ln>
        </p:spPr>
        <p:txBody>
          <a:bodyPr/>
          <a:lstStyle/>
          <a:p>
            <a:endParaRPr lang="en-US"/>
          </a:p>
        </p:txBody>
      </p:sp>
      <p:sp>
        <p:nvSpPr>
          <p:cNvPr id="18478" name="Freeform 2111"/>
          <p:cNvSpPr>
            <a:spLocks noChangeAspect="1"/>
          </p:cNvSpPr>
          <p:nvPr/>
        </p:nvSpPr>
        <p:spPr bwMode="auto">
          <a:xfrm>
            <a:off x="3067050" y="2392363"/>
            <a:ext cx="1058863" cy="592137"/>
          </a:xfrm>
          <a:custGeom>
            <a:avLst/>
            <a:gdLst>
              <a:gd name="T0" fmla="*/ 2147483647 w 549"/>
              <a:gd name="T1" fmla="*/ 0 h 367"/>
              <a:gd name="T2" fmla="*/ 2147483647 w 549"/>
              <a:gd name="T3" fmla="*/ 2147483647 h 367"/>
              <a:gd name="T4" fmla="*/ 0 w 549"/>
              <a:gd name="T5" fmla="*/ 2147483647 h 367"/>
              <a:gd name="T6" fmla="*/ 2147483647 w 549"/>
              <a:gd name="T7" fmla="*/ 2147483647 h 367"/>
              <a:gd name="T8" fmla="*/ 2147483647 w 549"/>
              <a:gd name="T9" fmla="*/ 2147483647 h 367"/>
              <a:gd name="T10" fmla="*/ 2147483647 w 549"/>
              <a:gd name="T11" fmla="*/ 2147483647 h 367"/>
              <a:gd name="T12" fmla="*/ 2147483647 w 549"/>
              <a:gd name="T13" fmla="*/ 2147483647 h 367"/>
              <a:gd name="T14" fmla="*/ 2147483647 w 549"/>
              <a:gd name="T15" fmla="*/ 2147483647 h 367"/>
              <a:gd name="T16" fmla="*/ 2147483647 w 549"/>
              <a:gd name="T17" fmla="*/ 2147483647 h 367"/>
              <a:gd name="T18" fmla="*/ 2147483647 w 549"/>
              <a:gd name="T19" fmla="*/ 0 h 3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367"/>
              <a:gd name="T32" fmla="*/ 549 w 549"/>
              <a:gd name="T33" fmla="*/ 367 h 3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367">
                <a:moveTo>
                  <a:pt x="46" y="0"/>
                </a:moveTo>
                <a:lnTo>
                  <a:pt x="18" y="220"/>
                </a:lnTo>
                <a:lnTo>
                  <a:pt x="0" y="347"/>
                </a:lnTo>
                <a:lnTo>
                  <a:pt x="274" y="359"/>
                </a:lnTo>
                <a:lnTo>
                  <a:pt x="536" y="367"/>
                </a:lnTo>
                <a:lnTo>
                  <a:pt x="544" y="195"/>
                </a:lnTo>
                <a:lnTo>
                  <a:pt x="549" y="27"/>
                </a:lnTo>
                <a:lnTo>
                  <a:pt x="518" y="29"/>
                </a:lnTo>
                <a:lnTo>
                  <a:pt x="399" y="25"/>
                </a:lnTo>
                <a:lnTo>
                  <a:pt x="46" y="0"/>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8479" name="Freeform 2112"/>
          <p:cNvSpPr>
            <a:spLocks noChangeAspect="1"/>
          </p:cNvSpPr>
          <p:nvPr/>
        </p:nvSpPr>
        <p:spPr bwMode="auto">
          <a:xfrm>
            <a:off x="1143000" y="1441450"/>
            <a:ext cx="1150938" cy="687388"/>
          </a:xfrm>
          <a:custGeom>
            <a:avLst/>
            <a:gdLst>
              <a:gd name="T0" fmla="*/ 2147483647 w 596"/>
              <a:gd name="T1" fmla="*/ 0 h 428"/>
              <a:gd name="T2" fmla="*/ 2147483647 w 596"/>
              <a:gd name="T3" fmla="*/ 2147483647 h 428"/>
              <a:gd name="T4" fmla="*/ 2147483647 w 596"/>
              <a:gd name="T5" fmla="*/ 2147483647 h 428"/>
              <a:gd name="T6" fmla="*/ 2147483647 w 596"/>
              <a:gd name="T7" fmla="*/ 2147483647 h 428"/>
              <a:gd name="T8" fmla="*/ 2147483647 w 596"/>
              <a:gd name="T9" fmla="*/ 2147483647 h 428"/>
              <a:gd name="T10" fmla="*/ 2147483647 w 596"/>
              <a:gd name="T11" fmla="*/ 2147483647 h 428"/>
              <a:gd name="T12" fmla="*/ 2147483647 w 596"/>
              <a:gd name="T13" fmla="*/ 2147483647 h 428"/>
              <a:gd name="T14" fmla="*/ 2147483647 w 596"/>
              <a:gd name="T15" fmla="*/ 2147483647 h 428"/>
              <a:gd name="T16" fmla="*/ 2147483647 w 596"/>
              <a:gd name="T17" fmla="*/ 2147483647 h 428"/>
              <a:gd name="T18" fmla="*/ 0 w 596"/>
              <a:gd name="T19" fmla="*/ 2147483647 h 428"/>
              <a:gd name="T20" fmla="*/ 0 w 596"/>
              <a:gd name="T21" fmla="*/ 2147483647 h 428"/>
              <a:gd name="T22" fmla="*/ 2147483647 w 596"/>
              <a:gd name="T23" fmla="*/ 2147483647 h 428"/>
              <a:gd name="T24" fmla="*/ 2147483647 w 596"/>
              <a:gd name="T25" fmla="*/ 2147483647 h 428"/>
              <a:gd name="T26" fmla="*/ 2147483647 w 596"/>
              <a:gd name="T27" fmla="*/ 2147483647 h 428"/>
              <a:gd name="T28" fmla="*/ 2147483647 w 596"/>
              <a:gd name="T29" fmla="*/ 2147483647 h 428"/>
              <a:gd name="T30" fmla="*/ 2147483647 w 596"/>
              <a:gd name="T31" fmla="*/ 2147483647 h 428"/>
              <a:gd name="T32" fmla="*/ 2147483647 w 596"/>
              <a:gd name="T33" fmla="*/ 2147483647 h 428"/>
              <a:gd name="T34" fmla="*/ 2147483647 w 596"/>
              <a:gd name="T35" fmla="*/ 2147483647 h 428"/>
              <a:gd name="T36" fmla="*/ 2147483647 w 596"/>
              <a:gd name="T37" fmla="*/ 2147483647 h 428"/>
              <a:gd name="T38" fmla="*/ 2147483647 w 596"/>
              <a:gd name="T39" fmla="*/ 2147483647 h 428"/>
              <a:gd name="T40" fmla="*/ 2147483647 w 596"/>
              <a:gd name="T41" fmla="*/ 2147483647 h 428"/>
              <a:gd name="T42" fmla="*/ 2147483647 w 596"/>
              <a:gd name="T43" fmla="*/ 2147483647 h 428"/>
              <a:gd name="T44" fmla="*/ 2147483647 w 596"/>
              <a:gd name="T45" fmla="*/ 2147483647 h 428"/>
              <a:gd name="T46" fmla="*/ 2147483647 w 596"/>
              <a:gd name="T47" fmla="*/ 2147483647 h 428"/>
              <a:gd name="T48" fmla="*/ 2147483647 w 596"/>
              <a:gd name="T49" fmla="*/ 2147483647 h 428"/>
              <a:gd name="T50" fmla="*/ 2147483647 w 596"/>
              <a:gd name="T51" fmla="*/ 2147483647 h 428"/>
              <a:gd name="T52" fmla="*/ 2147483647 w 596"/>
              <a:gd name="T53" fmla="*/ 2147483647 h 428"/>
              <a:gd name="T54" fmla="*/ 2147483647 w 596"/>
              <a:gd name="T55" fmla="*/ 0 h 4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96"/>
              <a:gd name="T85" fmla="*/ 0 h 428"/>
              <a:gd name="T86" fmla="*/ 596 w 596"/>
              <a:gd name="T87" fmla="*/ 428 h 4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96" h="428">
                <a:moveTo>
                  <a:pt x="130" y="0"/>
                </a:moveTo>
                <a:lnTo>
                  <a:pt x="113" y="9"/>
                </a:lnTo>
                <a:lnTo>
                  <a:pt x="102" y="46"/>
                </a:lnTo>
                <a:lnTo>
                  <a:pt x="91" y="77"/>
                </a:lnTo>
                <a:lnTo>
                  <a:pt x="83" y="102"/>
                </a:lnTo>
                <a:lnTo>
                  <a:pt x="72" y="130"/>
                </a:lnTo>
                <a:lnTo>
                  <a:pt x="61" y="156"/>
                </a:lnTo>
                <a:lnTo>
                  <a:pt x="45" y="186"/>
                </a:lnTo>
                <a:lnTo>
                  <a:pt x="23" y="221"/>
                </a:lnTo>
                <a:lnTo>
                  <a:pt x="0" y="255"/>
                </a:lnTo>
                <a:lnTo>
                  <a:pt x="0" y="328"/>
                </a:lnTo>
                <a:lnTo>
                  <a:pt x="278" y="389"/>
                </a:lnTo>
                <a:lnTo>
                  <a:pt x="339" y="402"/>
                </a:lnTo>
                <a:lnTo>
                  <a:pt x="488" y="428"/>
                </a:lnTo>
                <a:lnTo>
                  <a:pt x="521" y="274"/>
                </a:lnTo>
                <a:lnTo>
                  <a:pt x="541" y="261"/>
                </a:lnTo>
                <a:lnTo>
                  <a:pt x="522" y="229"/>
                </a:lnTo>
                <a:lnTo>
                  <a:pt x="532" y="196"/>
                </a:lnTo>
                <a:lnTo>
                  <a:pt x="596" y="140"/>
                </a:lnTo>
                <a:lnTo>
                  <a:pt x="551" y="89"/>
                </a:lnTo>
                <a:lnTo>
                  <a:pt x="366" y="54"/>
                </a:lnTo>
                <a:lnTo>
                  <a:pt x="341" y="69"/>
                </a:lnTo>
                <a:lnTo>
                  <a:pt x="308" y="44"/>
                </a:lnTo>
                <a:lnTo>
                  <a:pt x="278" y="70"/>
                </a:lnTo>
                <a:lnTo>
                  <a:pt x="249" y="44"/>
                </a:lnTo>
                <a:lnTo>
                  <a:pt x="176" y="45"/>
                </a:lnTo>
                <a:lnTo>
                  <a:pt x="185" y="3"/>
                </a:lnTo>
                <a:lnTo>
                  <a:pt x="130" y="0"/>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8480" name="Freeform 2125" descr="Wide upward diagonal"/>
          <p:cNvSpPr>
            <a:spLocks noChangeAspect="1"/>
          </p:cNvSpPr>
          <p:nvPr/>
        </p:nvSpPr>
        <p:spPr bwMode="auto">
          <a:xfrm rot="158468">
            <a:off x="5664200" y="3165475"/>
            <a:ext cx="490538" cy="703263"/>
          </a:xfrm>
          <a:custGeom>
            <a:avLst/>
            <a:gdLst>
              <a:gd name="T0" fmla="*/ 2147483647 w 193"/>
              <a:gd name="T1" fmla="*/ 2147483647 h 335"/>
              <a:gd name="T2" fmla="*/ 2147483647 w 193"/>
              <a:gd name="T3" fmla="*/ 2147483647 h 335"/>
              <a:gd name="T4" fmla="*/ 0 w 193"/>
              <a:gd name="T5" fmla="*/ 2147483647 h 335"/>
              <a:gd name="T6" fmla="*/ 2147483647 w 193"/>
              <a:gd name="T7" fmla="*/ 2147483647 h 335"/>
              <a:gd name="T8" fmla="*/ 2147483647 w 193"/>
              <a:gd name="T9" fmla="*/ 2147483647 h 335"/>
              <a:gd name="T10" fmla="*/ 2147483647 w 193"/>
              <a:gd name="T11" fmla="*/ 2147483647 h 335"/>
              <a:gd name="T12" fmla="*/ 2147483647 w 193"/>
              <a:gd name="T13" fmla="*/ 2147483647 h 335"/>
              <a:gd name="T14" fmla="*/ 2147483647 w 193"/>
              <a:gd name="T15" fmla="*/ 2147483647 h 335"/>
              <a:gd name="T16" fmla="*/ 2147483647 w 193"/>
              <a:gd name="T17" fmla="*/ 2147483647 h 335"/>
              <a:gd name="T18" fmla="*/ 2147483647 w 193"/>
              <a:gd name="T19" fmla="*/ 2147483647 h 335"/>
              <a:gd name="T20" fmla="*/ 2147483647 w 193"/>
              <a:gd name="T21" fmla="*/ 2147483647 h 335"/>
              <a:gd name="T22" fmla="*/ 2147483647 w 193"/>
              <a:gd name="T23" fmla="*/ 2147483647 h 335"/>
              <a:gd name="T24" fmla="*/ 2147483647 w 193"/>
              <a:gd name="T25" fmla="*/ 2147483647 h 335"/>
              <a:gd name="T26" fmla="*/ 2147483647 w 193"/>
              <a:gd name="T27" fmla="*/ 0 h 335"/>
              <a:gd name="T28" fmla="*/ 2147483647 w 193"/>
              <a:gd name="T29" fmla="*/ 2147483647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35"/>
              <a:gd name="T47" fmla="*/ 193 w 193"/>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35">
                <a:moveTo>
                  <a:pt x="54" y="11"/>
                </a:moveTo>
                <a:lnTo>
                  <a:pt x="25" y="67"/>
                </a:lnTo>
                <a:lnTo>
                  <a:pt x="0" y="104"/>
                </a:lnTo>
                <a:lnTo>
                  <a:pt x="8" y="148"/>
                </a:lnTo>
                <a:lnTo>
                  <a:pt x="38" y="208"/>
                </a:lnTo>
                <a:lnTo>
                  <a:pt x="15" y="269"/>
                </a:lnTo>
                <a:lnTo>
                  <a:pt x="5" y="301"/>
                </a:lnTo>
                <a:lnTo>
                  <a:pt x="117" y="288"/>
                </a:lnTo>
                <a:lnTo>
                  <a:pt x="122" y="329"/>
                </a:lnTo>
                <a:lnTo>
                  <a:pt x="145" y="334"/>
                </a:lnTo>
                <a:lnTo>
                  <a:pt x="151" y="313"/>
                </a:lnTo>
                <a:lnTo>
                  <a:pt x="192" y="307"/>
                </a:lnTo>
                <a:lnTo>
                  <a:pt x="183" y="239"/>
                </a:lnTo>
                <a:lnTo>
                  <a:pt x="181" y="0"/>
                </a:lnTo>
                <a:lnTo>
                  <a:pt x="54" y="11"/>
                </a:lnTo>
              </a:path>
            </a:pathLst>
          </a:custGeom>
          <a:pattFill prst="wdUpDiag">
            <a:fgClr>
              <a:srgbClr val="FF9966"/>
            </a:fgClr>
            <a:bgClr>
              <a:srgbClr val="FFFF99"/>
            </a:bgClr>
          </a:pattFill>
          <a:ln w="9525">
            <a:solidFill>
              <a:schemeClr val="tx1"/>
            </a:solidFill>
            <a:round/>
            <a:headEnd/>
            <a:tailEnd/>
          </a:ln>
        </p:spPr>
        <p:txBody>
          <a:bodyPr wrap="none" anchor="ctr"/>
          <a:lstStyle/>
          <a:p>
            <a:endParaRPr lang="en-US"/>
          </a:p>
        </p:txBody>
      </p:sp>
      <p:sp>
        <p:nvSpPr>
          <p:cNvPr id="18481" name="Freeform 2126" descr="Wide upward diagonal"/>
          <p:cNvSpPr>
            <a:spLocks noChangeAspect="1"/>
          </p:cNvSpPr>
          <p:nvPr/>
        </p:nvSpPr>
        <p:spPr bwMode="auto">
          <a:xfrm>
            <a:off x="5229225" y="3479800"/>
            <a:ext cx="849313" cy="546100"/>
          </a:xfrm>
          <a:custGeom>
            <a:avLst/>
            <a:gdLst>
              <a:gd name="T0" fmla="*/ 0 w 440"/>
              <a:gd name="T1" fmla="*/ 2147483647 h 338"/>
              <a:gd name="T2" fmla="*/ 2147483647 w 440"/>
              <a:gd name="T3" fmla="*/ 0 h 338"/>
              <a:gd name="T4" fmla="*/ 2147483647 w 440"/>
              <a:gd name="T5" fmla="*/ 2147483647 h 338"/>
              <a:gd name="T6" fmla="*/ 2147483647 w 440"/>
              <a:gd name="T7" fmla="*/ 2147483647 h 338"/>
              <a:gd name="T8" fmla="*/ 2147483647 w 440"/>
              <a:gd name="T9" fmla="*/ 2147483647 h 338"/>
              <a:gd name="T10" fmla="*/ 2147483647 w 440"/>
              <a:gd name="T11" fmla="*/ 2147483647 h 338"/>
              <a:gd name="T12" fmla="*/ 2147483647 w 440"/>
              <a:gd name="T13" fmla="*/ 2147483647 h 338"/>
              <a:gd name="T14" fmla="*/ 2147483647 w 440"/>
              <a:gd name="T15" fmla="*/ 2147483647 h 338"/>
              <a:gd name="T16" fmla="*/ 2147483647 w 440"/>
              <a:gd name="T17" fmla="*/ 2147483647 h 338"/>
              <a:gd name="T18" fmla="*/ 2147483647 w 440"/>
              <a:gd name="T19" fmla="*/ 2147483647 h 338"/>
              <a:gd name="T20" fmla="*/ 2147483647 w 440"/>
              <a:gd name="T21" fmla="*/ 2147483647 h 338"/>
              <a:gd name="T22" fmla="*/ 2147483647 w 440"/>
              <a:gd name="T23" fmla="*/ 2147483647 h 338"/>
              <a:gd name="T24" fmla="*/ 2147483647 w 440"/>
              <a:gd name="T25" fmla="*/ 2147483647 h 338"/>
              <a:gd name="T26" fmla="*/ 2147483647 w 440"/>
              <a:gd name="T27" fmla="*/ 2147483647 h 338"/>
              <a:gd name="T28" fmla="*/ 2147483647 w 440"/>
              <a:gd name="T29" fmla="*/ 2147483647 h 338"/>
              <a:gd name="T30" fmla="*/ 2147483647 w 440"/>
              <a:gd name="T31" fmla="*/ 2147483647 h 338"/>
              <a:gd name="T32" fmla="*/ 2147483647 w 440"/>
              <a:gd name="T33" fmla="*/ 2147483647 h 338"/>
              <a:gd name="T34" fmla="*/ 2147483647 w 440"/>
              <a:gd name="T35" fmla="*/ 2147483647 h 338"/>
              <a:gd name="T36" fmla="*/ 2147483647 w 440"/>
              <a:gd name="T37" fmla="*/ 2147483647 h 338"/>
              <a:gd name="T38" fmla="*/ 2147483647 w 440"/>
              <a:gd name="T39" fmla="*/ 2147483647 h 338"/>
              <a:gd name="T40" fmla="*/ 2147483647 w 440"/>
              <a:gd name="T41" fmla="*/ 2147483647 h 338"/>
              <a:gd name="T42" fmla="*/ 2147483647 w 440"/>
              <a:gd name="T43" fmla="*/ 2147483647 h 338"/>
              <a:gd name="T44" fmla="*/ 2147483647 w 440"/>
              <a:gd name="T45" fmla="*/ 2147483647 h 338"/>
              <a:gd name="T46" fmla="*/ 2147483647 w 440"/>
              <a:gd name="T47" fmla="*/ 2147483647 h 338"/>
              <a:gd name="T48" fmla="*/ 2147483647 w 440"/>
              <a:gd name="T49" fmla="*/ 2147483647 h 338"/>
              <a:gd name="T50" fmla="*/ 2147483647 w 440"/>
              <a:gd name="T51" fmla="*/ 2147483647 h 338"/>
              <a:gd name="T52" fmla="*/ 2147483647 w 440"/>
              <a:gd name="T53" fmla="*/ 2147483647 h 338"/>
              <a:gd name="T54" fmla="*/ 2147483647 w 440"/>
              <a:gd name="T55" fmla="*/ 2147483647 h 338"/>
              <a:gd name="T56" fmla="*/ 2147483647 w 440"/>
              <a:gd name="T57" fmla="*/ 2147483647 h 338"/>
              <a:gd name="T58" fmla="*/ 2147483647 w 440"/>
              <a:gd name="T59" fmla="*/ 2147483647 h 338"/>
              <a:gd name="T60" fmla="*/ 2147483647 w 440"/>
              <a:gd name="T61" fmla="*/ 2147483647 h 338"/>
              <a:gd name="T62" fmla="*/ 2147483647 w 440"/>
              <a:gd name="T63" fmla="*/ 2147483647 h 338"/>
              <a:gd name="T64" fmla="*/ 2147483647 w 440"/>
              <a:gd name="T65" fmla="*/ 2147483647 h 338"/>
              <a:gd name="T66" fmla="*/ 2147483647 w 440"/>
              <a:gd name="T67" fmla="*/ 2147483647 h 338"/>
              <a:gd name="T68" fmla="*/ 2147483647 w 440"/>
              <a:gd name="T69" fmla="*/ 2147483647 h 338"/>
              <a:gd name="T70" fmla="*/ 2147483647 w 440"/>
              <a:gd name="T71" fmla="*/ 2147483647 h 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38"/>
              <a:gd name="T110" fmla="*/ 440 w 440"/>
              <a:gd name="T111" fmla="*/ 338 h 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38">
                <a:moveTo>
                  <a:pt x="0" y="8"/>
                </a:moveTo>
                <a:lnTo>
                  <a:pt x="239" y="0"/>
                </a:lnTo>
                <a:lnTo>
                  <a:pt x="248" y="26"/>
                </a:lnTo>
                <a:lnTo>
                  <a:pt x="266" y="73"/>
                </a:lnTo>
                <a:lnTo>
                  <a:pt x="236" y="148"/>
                </a:lnTo>
                <a:lnTo>
                  <a:pt x="217" y="187"/>
                </a:lnTo>
                <a:lnTo>
                  <a:pt x="366" y="178"/>
                </a:lnTo>
                <a:lnTo>
                  <a:pt x="374" y="231"/>
                </a:lnTo>
                <a:lnTo>
                  <a:pt x="329" y="225"/>
                </a:lnTo>
                <a:lnTo>
                  <a:pt x="309" y="247"/>
                </a:lnTo>
                <a:lnTo>
                  <a:pt x="331" y="263"/>
                </a:lnTo>
                <a:lnTo>
                  <a:pt x="373" y="246"/>
                </a:lnTo>
                <a:lnTo>
                  <a:pt x="373" y="272"/>
                </a:lnTo>
                <a:lnTo>
                  <a:pt x="397" y="251"/>
                </a:lnTo>
                <a:lnTo>
                  <a:pt x="413" y="252"/>
                </a:lnTo>
                <a:lnTo>
                  <a:pt x="393" y="294"/>
                </a:lnTo>
                <a:lnTo>
                  <a:pt x="429" y="304"/>
                </a:lnTo>
                <a:lnTo>
                  <a:pt x="440" y="328"/>
                </a:lnTo>
                <a:lnTo>
                  <a:pt x="423" y="334"/>
                </a:lnTo>
                <a:lnTo>
                  <a:pt x="401" y="318"/>
                </a:lnTo>
                <a:lnTo>
                  <a:pt x="357" y="306"/>
                </a:lnTo>
                <a:lnTo>
                  <a:pt x="366" y="335"/>
                </a:lnTo>
                <a:lnTo>
                  <a:pt x="344" y="338"/>
                </a:lnTo>
                <a:lnTo>
                  <a:pt x="327" y="311"/>
                </a:lnTo>
                <a:lnTo>
                  <a:pt x="316" y="327"/>
                </a:lnTo>
                <a:lnTo>
                  <a:pt x="252" y="325"/>
                </a:lnTo>
                <a:lnTo>
                  <a:pt x="252" y="308"/>
                </a:lnTo>
                <a:lnTo>
                  <a:pt x="228" y="288"/>
                </a:lnTo>
                <a:lnTo>
                  <a:pt x="180" y="284"/>
                </a:lnTo>
                <a:lnTo>
                  <a:pt x="220" y="306"/>
                </a:lnTo>
                <a:lnTo>
                  <a:pt x="162" y="316"/>
                </a:lnTo>
                <a:lnTo>
                  <a:pt x="74" y="297"/>
                </a:lnTo>
                <a:lnTo>
                  <a:pt x="40" y="299"/>
                </a:lnTo>
                <a:lnTo>
                  <a:pt x="56" y="190"/>
                </a:lnTo>
                <a:lnTo>
                  <a:pt x="5" y="101"/>
                </a:lnTo>
                <a:lnTo>
                  <a:pt x="2" y="3"/>
                </a:lnTo>
              </a:path>
            </a:pathLst>
          </a:custGeom>
          <a:solidFill>
            <a:srgbClr val="FFA623"/>
          </a:solidFill>
          <a:ln w="9525">
            <a:solidFill>
              <a:schemeClr val="tx1"/>
            </a:solidFill>
            <a:round/>
            <a:headEnd/>
            <a:tailEnd/>
          </a:ln>
        </p:spPr>
        <p:txBody>
          <a:bodyPr wrap="none" anchor="ctr"/>
          <a:lstStyle/>
          <a:p>
            <a:endParaRPr lang="en-US"/>
          </a:p>
        </p:txBody>
      </p:sp>
      <p:sp>
        <p:nvSpPr>
          <p:cNvPr id="18482" name="Text Box 2129"/>
          <p:cNvSpPr txBox="1">
            <a:spLocks noChangeArrowheads="1"/>
          </p:cNvSpPr>
          <p:nvPr/>
        </p:nvSpPr>
        <p:spPr bwMode="auto">
          <a:xfrm>
            <a:off x="6056313" y="3276600"/>
            <a:ext cx="603250" cy="461963"/>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4%</a:t>
            </a:r>
          </a:p>
          <a:p>
            <a:pPr algn="ctr" eaLnBrk="1" hangingPunct="1"/>
            <a:r>
              <a:rPr lang="en-US" sz="1200" b="1">
                <a:cs typeface="Arial" charset="0"/>
              </a:rPr>
              <a:t>AL</a:t>
            </a:r>
          </a:p>
        </p:txBody>
      </p:sp>
      <p:sp>
        <p:nvSpPr>
          <p:cNvPr id="18483" name="Text Box 2130"/>
          <p:cNvSpPr txBox="1">
            <a:spLocks noChangeArrowheads="1"/>
          </p:cNvSpPr>
          <p:nvPr/>
        </p:nvSpPr>
        <p:spPr bwMode="auto">
          <a:xfrm>
            <a:off x="852488" y="3703638"/>
            <a:ext cx="596900" cy="46037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5%</a:t>
            </a:r>
          </a:p>
          <a:p>
            <a:pPr eaLnBrk="1" hangingPunct="1"/>
            <a:r>
              <a:rPr lang="en-US" sz="1200" b="1">
                <a:cs typeface="Arial" charset="0"/>
              </a:rPr>
              <a:t>AK</a:t>
            </a:r>
          </a:p>
        </p:txBody>
      </p:sp>
      <p:grpSp>
        <p:nvGrpSpPr>
          <p:cNvPr id="18484" name="Group 185"/>
          <p:cNvGrpSpPr>
            <a:grpSpLocks/>
          </p:cNvGrpSpPr>
          <p:nvPr/>
        </p:nvGrpSpPr>
        <p:grpSpPr bwMode="auto">
          <a:xfrm>
            <a:off x="7743825" y="3186113"/>
            <a:ext cx="1381125" cy="823912"/>
            <a:chOff x="7762875" y="4267199"/>
            <a:chExt cx="1485900" cy="1129513"/>
          </a:xfrm>
        </p:grpSpPr>
        <p:sp>
          <p:nvSpPr>
            <p:cNvPr id="18552" name="Rectangle 2178"/>
            <p:cNvSpPr>
              <a:spLocks noChangeArrowheads="1"/>
            </p:cNvSpPr>
            <p:nvPr/>
          </p:nvSpPr>
          <p:spPr bwMode="auto">
            <a:xfrm>
              <a:off x="7762875" y="4347546"/>
              <a:ext cx="160036" cy="135901"/>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8553" name="Text Box 2179"/>
            <p:cNvSpPr txBox="1">
              <a:spLocks noChangeArrowheads="1"/>
            </p:cNvSpPr>
            <p:nvPr/>
          </p:nvSpPr>
          <p:spPr bwMode="auto">
            <a:xfrm>
              <a:off x="7914881" y="4267199"/>
              <a:ext cx="1004263" cy="422200"/>
            </a:xfrm>
            <a:prstGeom prst="rect">
              <a:avLst/>
            </a:prstGeom>
            <a:noFill/>
            <a:ln w="9525">
              <a:noFill/>
              <a:miter lim="800000"/>
              <a:headEnd/>
              <a:tailEnd/>
            </a:ln>
          </p:spPr>
          <p:txBody>
            <a:bodyPr lIns="91394" tIns="45697" rIns="91394" bIns="45697">
              <a:spAutoFit/>
            </a:bodyPr>
            <a:lstStyle/>
            <a:p>
              <a:pPr eaLnBrk="1" hangingPunct="1">
                <a:spcBef>
                  <a:spcPct val="50000"/>
                </a:spcBef>
              </a:pPr>
              <a:r>
                <a:rPr lang="en-US" sz="1400" b="1">
                  <a:cs typeface="Arial" charset="0"/>
                </a:rPr>
                <a:t>≥ 8%</a:t>
              </a:r>
            </a:p>
          </p:txBody>
        </p:sp>
        <p:sp>
          <p:nvSpPr>
            <p:cNvPr id="18554" name="Rectangle 2180" descr="Wide upward diagonal"/>
            <p:cNvSpPr>
              <a:spLocks noChangeArrowheads="1"/>
            </p:cNvSpPr>
            <p:nvPr/>
          </p:nvSpPr>
          <p:spPr bwMode="auto">
            <a:xfrm>
              <a:off x="7762875" y="4568870"/>
              <a:ext cx="160036" cy="137195"/>
            </a:xfrm>
            <a:prstGeom prst="rect">
              <a:avLst/>
            </a:prstGeom>
            <a:pattFill prst="wdUpDiag">
              <a:fgClr>
                <a:srgbClr val="FF9966"/>
              </a:fgClr>
              <a:bgClr>
                <a:srgbClr val="FFFF99"/>
              </a:bgClr>
            </a:pattFill>
            <a:ln w="9525">
              <a:solidFill>
                <a:schemeClr val="tx1"/>
              </a:solidFill>
              <a:miter lim="800000"/>
              <a:headEnd/>
              <a:tailEnd/>
            </a:ln>
          </p:spPr>
          <p:txBody>
            <a:bodyPr wrap="none" anchor="ctr"/>
            <a:lstStyle/>
            <a:p>
              <a:endParaRPr lang="en-US"/>
            </a:p>
          </p:txBody>
        </p:sp>
        <p:sp>
          <p:nvSpPr>
            <p:cNvPr id="18555" name="Text Box 2181"/>
            <p:cNvSpPr txBox="1">
              <a:spLocks noChangeArrowheads="1"/>
            </p:cNvSpPr>
            <p:nvPr/>
          </p:nvSpPr>
          <p:spPr bwMode="auto">
            <a:xfrm>
              <a:off x="7925128" y="4502425"/>
              <a:ext cx="1245082" cy="422200"/>
            </a:xfrm>
            <a:prstGeom prst="rect">
              <a:avLst/>
            </a:prstGeom>
            <a:noFill/>
            <a:ln w="9525">
              <a:noFill/>
              <a:miter lim="800000"/>
              <a:headEnd/>
              <a:tailEnd/>
            </a:ln>
          </p:spPr>
          <p:txBody>
            <a:bodyPr lIns="91394" tIns="45697" rIns="91394" bIns="45697">
              <a:spAutoFit/>
            </a:bodyPr>
            <a:lstStyle/>
            <a:p>
              <a:pPr eaLnBrk="1" hangingPunct="1">
                <a:spcBef>
                  <a:spcPct val="50000"/>
                </a:spcBef>
              </a:pPr>
              <a:r>
                <a:rPr lang="en-US" sz="1400" b="1">
                  <a:cs typeface="Arial" charset="0"/>
                </a:rPr>
                <a:t>5 to 7%</a:t>
              </a:r>
            </a:p>
          </p:txBody>
        </p:sp>
        <p:sp>
          <p:nvSpPr>
            <p:cNvPr id="18556" name="Rectangle 2182"/>
            <p:cNvSpPr>
              <a:spLocks noChangeArrowheads="1"/>
            </p:cNvSpPr>
            <p:nvPr/>
          </p:nvSpPr>
          <p:spPr bwMode="auto">
            <a:xfrm>
              <a:off x="7765953" y="5049053"/>
              <a:ext cx="160036" cy="137195"/>
            </a:xfrm>
            <a:prstGeom prst="rect">
              <a:avLst/>
            </a:prstGeom>
            <a:solidFill>
              <a:srgbClr val="800000"/>
            </a:solidFill>
            <a:ln w="9525">
              <a:solidFill>
                <a:schemeClr val="tx1"/>
              </a:solidFill>
              <a:miter lim="800000"/>
              <a:headEnd/>
              <a:tailEnd/>
            </a:ln>
          </p:spPr>
          <p:txBody>
            <a:bodyPr wrap="none" anchor="ctr"/>
            <a:lstStyle/>
            <a:p>
              <a:endParaRPr lang="en-US"/>
            </a:p>
          </p:txBody>
        </p:sp>
        <p:sp>
          <p:nvSpPr>
            <p:cNvPr id="18557" name="Text Box 2183"/>
            <p:cNvSpPr txBox="1">
              <a:spLocks noChangeArrowheads="1"/>
            </p:cNvSpPr>
            <p:nvPr/>
          </p:nvSpPr>
          <p:spPr bwMode="auto">
            <a:xfrm>
              <a:off x="7926836" y="4974512"/>
              <a:ext cx="1216047" cy="422200"/>
            </a:xfrm>
            <a:prstGeom prst="rect">
              <a:avLst/>
            </a:prstGeom>
            <a:noFill/>
            <a:ln w="9525">
              <a:noFill/>
              <a:miter lim="800000"/>
              <a:headEnd/>
              <a:tailEnd/>
            </a:ln>
          </p:spPr>
          <p:txBody>
            <a:bodyPr lIns="91394" tIns="45697" rIns="91394" bIns="45697">
              <a:spAutoFit/>
            </a:bodyPr>
            <a:lstStyle/>
            <a:p>
              <a:pPr eaLnBrk="1" hangingPunct="1">
                <a:spcBef>
                  <a:spcPct val="50000"/>
                </a:spcBef>
              </a:pPr>
              <a:r>
                <a:rPr lang="en-US" sz="1400" b="1">
                  <a:cs typeface="Arial" charset="0"/>
                </a:rPr>
                <a:t>-1 to 1%</a:t>
              </a:r>
            </a:p>
          </p:txBody>
        </p:sp>
        <p:sp>
          <p:nvSpPr>
            <p:cNvPr id="18558" name="Rectangle 2184"/>
            <p:cNvSpPr>
              <a:spLocks noChangeArrowheads="1"/>
            </p:cNvSpPr>
            <p:nvPr/>
          </p:nvSpPr>
          <p:spPr bwMode="auto">
            <a:xfrm>
              <a:off x="7765953" y="4805726"/>
              <a:ext cx="160036" cy="134607"/>
            </a:xfrm>
            <a:prstGeom prst="rect">
              <a:avLst/>
            </a:prstGeom>
            <a:solidFill>
              <a:srgbClr val="FFA623"/>
            </a:solidFill>
            <a:ln w="9525">
              <a:solidFill>
                <a:schemeClr val="tx1"/>
              </a:solidFill>
              <a:miter lim="800000"/>
              <a:headEnd/>
              <a:tailEnd/>
            </a:ln>
          </p:spPr>
          <p:txBody>
            <a:bodyPr wrap="none" anchor="ctr"/>
            <a:lstStyle/>
            <a:p>
              <a:endParaRPr lang="en-US"/>
            </a:p>
          </p:txBody>
        </p:sp>
        <p:sp>
          <p:nvSpPr>
            <p:cNvPr id="18559" name="Text Box 2185"/>
            <p:cNvSpPr txBox="1">
              <a:spLocks noChangeArrowheads="1"/>
            </p:cNvSpPr>
            <p:nvPr/>
          </p:nvSpPr>
          <p:spPr bwMode="auto">
            <a:xfrm>
              <a:off x="7926836" y="4734385"/>
              <a:ext cx="1321939" cy="422200"/>
            </a:xfrm>
            <a:prstGeom prst="rect">
              <a:avLst/>
            </a:prstGeom>
            <a:noFill/>
            <a:ln w="9525">
              <a:noFill/>
              <a:miter lim="800000"/>
              <a:headEnd/>
              <a:tailEnd/>
            </a:ln>
          </p:spPr>
          <p:txBody>
            <a:bodyPr lIns="91394" tIns="45697" rIns="91394" bIns="45697">
              <a:spAutoFit/>
            </a:bodyPr>
            <a:lstStyle/>
            <a:p>
              <a:pPr eaLnBrk="1" hangingPunct="1">
                <a:spcBef>
                  <a:spcPct val="50000"/>
                </a:spcBef>
              </a:pPr>
              <a:r>
                <a:rPr lang="en-US" sz="1400" b="1">
                  <a:cs typeface="Arial" charset="0"/>
                </a:rPr>
                <a:t>2 to 4%</a:t>
              </a:r>
            </a:p>
          </p:txBody>
        </p:sp>
      </p:grpSp>
      <p:sp>
        <p:nvSpPr>
          <p:cNvPr id="3183" name="Line 2188"/>
          <p:cNvSpPr>
            <a:spLocks noChangeShapeType="1"/>
          </p:cNvSpPr>
          <p:nvPr/>
        </p:nvSpPr>
        <p:spPr bwMode="auto">
          <a:xfrm flipH="1" flipV="1">
            <a:off x="8143875" y="1985963"/>
            <a:ext cx="293688" cy="42862"/>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3184" name="Line 2189"/>
          <p:cNvSpPr>
            <a:spLocks noChangeShapeType="1"/>
          </p:cNvSpPr>
          <p:nvPr/>
        </p:nvSpPr>
        <p:spPr bwMode="auto">
          <a:xfrm flipH="1" flipV="1">
            <a:off x="8001000" y="2000250"/>
            <a:ext cx="223838" cy="142875"/>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3185" name="Line 2190"/>
          <p:cNvSpPr>
            <a:spLocks noChangeShapeType="1"/>
          </p:cNvSpPr>
          <p:nvPr/>
        </p:nvSpPr>
        <p:spPr bwMode="auto">
          <a:xfrm flipH="1" flipV="1">
            <a:off x="7524750" y="2563813"/>
            <a:ext cx="361950" cy="285750"/>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8488" name="Text Box 2191"/>
          <p:cNvSpPr txBox="1">
            <a:spLocks noChangeAspect="1" noChangeArrowheads="1"/>
          </p:cNvSpPr>
          <p:nvPr/>
        </p:nvSpPr>
        <p:spPr bwMode="auto">
          <a:xfrm>
            <a:off x="3048000" y="855663"/>
            <a:ext cx="3209925" cy="368300"/>
          </a:xfrm>
          <a:prstGeom prst="rect">
            <a:avLst/>
          </a:prstGeom>
          <a:solidFill>
            <a:schemeClr val="bg1"/>
          </a:solidFill>
          <a:ln w="12700">
            <a:noFill/>
            <a:miter lim="800000"/>
            <a:headEnd/>
            <a:tailEnd/>
          </a:ln>
        </p:spPr>
        <p:txBody>
          <a:bodyPr lIns="91418" tIns="45709" rIns="91418" bIns="45709">
            <a:spAutoFit/>
          </a:bodyPr>
          <a:lstStyle/>
          <a:p>
            <a:pPr>
              <a:spcBef>
                <a:spcPct val="50000"/>
              </a:spcBef>
            </a:pPr>
            <a:r>
              <a:rPr lang="en-US" b="1">
                <a:cs typeface="Arial" charset="0"/>
              </a:rPr>
              <a:t>United States 5%</a:t>
            </a:r>
          </a:p>
        </p:txBody>
      </p:sp>
      <p:sp>
        <p:nvSpPr>
          <p:cNvPr id="20562" name="Text Box 2210"/>
          <p:cNvSpPr txBox="1">
            <a:spLocks noChangeArrowheads="1"/>
          </p:cNvSpPr>
          <p:nvPr/>
        </p:nvSpPr>
        <p:spPr bwMode="auto">
          <a:xfrm>
            <a:off x="814388" y="4665663"/>
            <a:ext cx="6891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2" tIns="45691" rIns="91382" bIns="4569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800" dirty="0">
                <a:solidFill>
                  <a:schemeClr val="bg1">
                    <a:lumMod val="50000"/>
                  </a:schemeClr>
                </a:solidFill>
                <a:latin typeface="Arial" charset="0"/>
              </a:rPr>
              <a:t>Source: Freddie </a:t>
            </a:r>
            <a:r>
              <a:rPr lang="en-US" sz="800" dirty="0" smtClean="0">
                <a:solidFill>
                  <a:schemeClr val="bg1">
                    <a:lumMod val="50000"/>
                  </a:schemeClr>
                </a:solidFill>
                <a:latin typeface="Arial" charset="0"/>
              </a:rPr>
              <a:t>Mac.  The </a:t>
            </a:r>
            <a:r>
              <a:rPr lang="en-US" sz="800" dirty="0">
                <a:solidFill>
                  <a:schemeClr val="bg1">
                    <a:lumMod val="50000"/>
                  </a:schemeClr>
                </a:solidFill>
                <a:latin typeface="Arial" charset="0"/>
              </a:rPr>
              <a:t>Freddie Mac House Price Index for the U.S. is a value-weighted average of the state indexes where the value weights are based on Freddie Mac’s single-family credit guaranteed portfolio</a:t>
            </a:r>
            <a:r>
              <a:rPr lang="en-US" sz="800" dirty="0" smtClean="0">
                <a:solidFill>
                  <a:schemeClr val="bg1">
                    <a:lumMod val="50000"/>
                  </a:schemeClr>
                </a:solidFill>
                <a:latin typeface="Arial" charset="0"/>
              </a:rPr>
              <a:t>. Percent changes were rounded to nearest whole percentage point.</a:t>
            </a:r>
            <a:endParaRPr lang="en-US" sz="800" dirty="0">
              <a:solidFill>
                <a:schemeClr val="bg1">
                  <a:lumMod val="50000"/>
                </a:schemeClr>
              </a:solidFill>
              <a:latin typeface="Arial" charset="0"/>
            </a:endParaRPr>
          </a:p>
        </p:txBody>
      </p:sp>
      <p:sp>
        <p:nvSpPr>
          <p:cNvPr id="18490" name="Text Box 2129"/>
          <p:cNvSpPr txBox="1">
            <a:spLocks noChangeArrowheads="1"/>
          </p:cNvSpPr>
          <p:nvPr/>
        </p:nvSpPr>
        <p:spPr bwMode="auto">
          <a:xfrm>
            <a:off x="5208588" y="3059113"/>
            <a:ext cx="723900" cy="46196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 5%</a:t>
            </a:r>
          </a:p>
          <a:p>
            <a:pPr eaLnBrk="1" hangingPunct="1"/>
            <a:r>
              <a:rPr lang="en-US" sz="1200" b="1">
                <a:cs typeface="Arial" charset="0"/>
              </a:rPr>
              <a:t>AR</a:t>
            </a:r>
          </a:p>
        </p:txBody>
      </p:sp>
      <p:sp>
        <p:nvSpPr>
          <p:cNvPr id="18491" name="Text Box 2129"/>
          <p:cNvSpPr txBox="1">
            <a:spLocks noChangeArrowheads="1"/>
          </p:cNvSpPr>
          <p:nvPr/>
        </p:nvSpPr>
        <p:spPr bwMode="auto">
          <a:xfrm>
            <a:off x="2379663" y="3087688"/>
            <a:ext cx="639762" cy="46196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4%</a:t>
            </a:r>
          </a:p>
          <a:p>
            <a:pPr eaLnBrk="1" hangingPunct="1"/>
            <a:r>
              <a:rPr lang="en-US" sz="1200" b="1">
                <a:cs typeface="Arial" charset="0"/>
              </a:rPr>
              <a:t>AZ</a:t>
            </a:r>
          </a:p>
        </p:txBody>
      </p:sp>
      <p:sp>
        <p:nvSpPr>
          <p:cNvPr id="18492" name="Text Box 2129"/>
          <p:cNvSpPr txBox="1">
            <a:spLocks noChangeArrowheads="1"/>
          </p:cNvSpPr>
          <p:nvPr/>
        </p:nvSpPr>
        <p:spPr bwMode="auto">
          <a:xfrm>
            <a:off x="1201738" y="2586038"/>
            <a:ext cx="639762" cy="461962"/>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8%</a:t>
            </a:r>
          </a:p>
          <a:p>
            <a:pPr algn="ctr" eaLnBrk="1" hangingPunct="1"/>
            <a:r>
              <a:rPr lang="en-US" sz="1200" b="1">
                <a:cs typeface="Arial" charset="0"/>
              </a:rPr>
              <a:t>CA</a:t>
            </a:r>
          </a:p>
        </p:txBody>
      </p:sp>
      <p:sp>
        <p:nvSpPr>
          <p:cNvPr id="18493" name="Text Box 2129"/>
          <p:cNvSpPr txBox="1">
            <a:spLocks noChangeArrowheads="1"/>
          </p:cNvSpPr>
          <p:nvPr/>
        </p:nvSpPr>
        <p:spPr bwMode="auto">
          <a:xfrm>
            <a:off x="3219450" y="2541588"/>
            <a:ext cx="715963" cy="46037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7%</a:t>
            </a:r>
          </a:p>
          <a:p>
            <a:pPr eaLnBrk="1" hangingPunct="1"/>
            <a:r>
              <a:rPr lang="en-US" sz="1200" b="1">
                <a:cs typeface="Arial" charset="0"/>
              </a:rPr>
              <a:t>CO</a:t>
            </a:r>
          </a:p>
        </p:txBody>
      </p:sp>
      <p:sp>
        <p:nvSpPr>
          <p:cNvPr id="18494" name="Text Box 2129"/>
          <p:cNvSpPr txBox="1">
            <a:spLocks noChangeArrowheads="1"/>
          </p:cNvSpPr>
          <p:nvPr/>
        </p:nvSpPr>
        <p:spPr bwMode="auto">
          <a:xfrm>
            <a:off x="8086725" y="2081213"/>
            <a:ext cx="890588" cy="27781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CT -1%</a:t>
            </a:r>
          </a:p>
        </p:txBody>
      </p:sp>
      <p:sp>
        <p:nvSpPr>
          <p:cNvPr id="18495" name="Text Box 2129"/>
          <p:cNvSpPr txBox="1">
            <a:spLocks noChangeArrowheads="1"/>
          </p:cNvSpPr>
          <p:nvPr/>
        </p:nvSpPr>
        <p:spPr bwMode="auto">
          <a:xfrm>
            <a:off x="7766050" y="2754313"/>
            <a:ext cx="915988" cy="27781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DC 7%</a:t>
            </a:r>
          </a:p>
        </p:txBody>
      </p:sp>
      <p:sp>
        <p:nvSpPr>
          <p:cNvPr id="18496" name="Text Box 2129"/>
          <p:cNvSpPr txBox="1">
            <a:spLocks noChangeArrowheads="1"/>
          </p:cNvSpPr>
          <p:nvPr/>
        </p:nvSpPr>
        <p:spPr bwMode="auto">
          <a:xfrm>
            <a:off x="7839075" y="2351088"/>
            <a:ext cx="733425" cy="261937"/>
          </a:xfrm>
          <a:prstGeom prst="rect">
            <a:avLst/>
          </a:prstGeom>
          <a:noFill/>
          <a:ln w="9525">
            <a:noFill/>
            <a:miter lim="800000"/>
            <a:headEnd/>
            <a:tailEnd/>
          </a:ln>
        </p:spPr>
        <p:txBody>
          <a:bodyPr lIns="91399" tIns="45700" rIns="91399" bIns="45700">
            <a:spAutoFit/>
          </a:bodyPr>
          <a:lstStyle/>
          <a:p>
            <a:pPr eaLnBrk="1" hangingPunct="1"/>
            <a:r>
              <a:rPr lang="en-US" sz="1100" b="1">
                <a:cs typeface="Arial" charset="0"/>
              </a:rPr>
              <a:t> DE 6%</a:t>
            </a:r>
          </a:p>
        </p:txBody>
      </p:sp>
      <p:sp>
        <p:nvSpPr>
          <p:cNvPr id="18497" name="Text Box 2129"/>
          <p:cNvSpPr txBox="1">
            <a:spLocks noChangeArrowheads="1"/>
          </p:cNvSpPr>
          <p:nvPr/>
        </p:nvSpPr>
        <p:spPr bwMode="auto">
          <a:xfrm>
            <a:off x="6716713" y="3798888"/>
            <a:ext cx="746125" cy="461962"/>
          </a:xfrm>
          <a:prstGeom prst="rect">
            <a:avLst/>
          </a:prstGeom>
          <a:noFill/>
          <a:ln w="9525">
            <a:noFill/>
            <a:miter lim="800000"/>
            <a:headEnd/>
            <a:tailEnd/>
          </a:ln>
        </p:spPr>
        <p:txBody>
          <a:bodyPr lIns="91399" tIns="45700" rIns="91399" bIns="45700">
            <a:spAutoFit/>
          </a:bodyPr>
          <a:lstStyle/>
          <a:p>
            <a:pPr algn="r" eaLnBrk="1" hangingPunct="1"/>
            <a:r>
              <a:rPr lang="en-US" sz="1200" b="1">
                <a:cs typeface="Arial" charset="0"/>
              </a:rPr>
              <a:t> 8%</a:t>
            </a:r>
          </a:p>
          <a:p>
            <a:pPr algn="r" eaLnBrk="1" hangingPunct="1"/>
            <a:r>
              <a:rPr lang="en-US" sz="1200" b="1">
                <a:cs typeface="Arial" charset="0"/>
              </a:rPr>
              <a:t>FL</a:t>
            </a:r>
          </a:p>
        </p:txBody>
      </p:sp>
      <p:sp>
        <p:nvSpPr>
          <p:cNvPr id="18498" name="Text Box 2129"/>
          <p:cNvSpPr txBox="1">
            <a:spLocks noChangeArrowheads="1"/>
          </p:cNvSpPr>
          <p:nvPr/>
        </p:nvSpPr>
        <p:spPr bwMode="auto">
          <a:xfrm>
            <a:off x="6580188" y="3275013"/>
            <a:ext cx="639762" cy="46037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 7%</a:t>
            </a:r>
          </a:p>
          <a:p>
            <a:pPr eaLnBrk="1" hangingPunct="1"/>
            <a:r>
              <a:rPr lang="en-US" sz="1200" b="1">
                <a:cs typeface="Arial" charset="0"/>
              </a:rPr>
              <a:t>GA</a:t>
            </a:r>
          </a:p>
        </p:txBody>
      </p:sp>
      <p:sp>
        <p:nvSpPr>
          <p:cNvPr id="18499" name="Text Box 2130"/>
          <p:cNvSpPr txBox="1">
            <a:spLocks noChangeArrowheads="1"/>
          </p:cNvSpPr>
          <p:nvPr/>
        </p:nvSpPr>
        <p:spPr bwMode="auto">
          <a:xfrm>
            <a:off x="2214563" y="3944938"/>
            <a:ext cx="757237" cy="461962"/>
          </a:xfrm>
          <a:prstGeom prst="rect">
            <a:avLst/>
          </a:prstGeom>
          <a:noFill/>
          <a:ln w="9525">
            <a:noFill/>
            <a:miter lim="800000"/>
            <a:headEnd/>
            <a:tailEnd/>
          </a:ln>
        </p:spPr>
        <p:txBody>
          <a:bodyPr lIns="91399" tIns="45700" rIns="91399" bIns="45700">
            <a:spAutoFit/>
          </a:bodyPr>
          <a:lstStyle/>
          <a:p>
            <a:pPr algn="r" eaLnBrk="1" hangingPunct="1"/>
            <a:r>
              <a:rPr lang="en-US" sz="1200" b="1">
                <a:cs typeface="Arial" charset="0"/>
              </a:rPr>
              <a:t>7%</a:t>
            </a:r>
          </a:p>
          <a:p>
            <a:pPr algn="r" eaLnBrk="1" hangingPunct="1"/>
            <a:r>
              <a:rPr lang="en-US" sz="1200" b="1">
                <a:cs typeface="Arial" charset="0"/>
              </a:rPr>
              <a:t>HI</a:t>
            </a:r>
          </a:p>
        </p:txBody>
      </p:sp>
      <p:sp>
        <p:nvSpPr>
          <p:cNvPr id="18500" name="Text Box 2129"/>
          <p:cNvSpPr txBox="1">
            <a:spLocks noChangeArrowheads="1"/>
          </p:cNvSpPr>
          <p:nvPr/>
        </p:nvSpPr>
        <p:spPr bwMode="auto">
          <a:xfrm>
            <a:off x="5046663" y="2033588"/>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3%</a:t>
            </a:r>
          </a:p>
          <a:p>
            <a:pPr eaLnBrk="1" hangingPunct="1"/>
            <a:r>
              <a:rPr lang="en-US" sz="1200" b="1">
                <a:cs typeface="Arial" charset="0"/>
              </a:rPr>
              <a:t>IA</a:t>
            </a:r>
          </a:p>
        </p:txBody>
      </p:sp>
      <p:sp>
        <p:nvSpPr>
          <p:cNvPr id="18501" name="Text Box 2129"/>
          <p:cNvSpPr txBox="1">
            <a:spLocks noChangeArrowheads="1"/>
          </p:cNvSpPr>
          <p:nvPr/>
        </p:nvSpPr>
        <p:spPr bwMode="auto">
          <a:xfrm>
            <a:off x="2141538" y="1687513"/>
            <a:ext cx="639762" cy="461962"/>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3%</a:t>
            </a:r>
          </a:p>
          <a:p>
            <a:pPr algn="ctr" eaLnBrk="1" hangingPunct="1"/>
            <a:r>
              <a:rPr lang="en-US" sz="1200" b="1">
                <a:cs typeface="Arial" charset="0"/>
              </a:rPr>
              <a:t>ID</a:t>
            </a:r>
          </a:p>
        </p:txBody>
      </p:sp>
      <p:sp>
        <p:nvSpPr>
          <p:cNvPr id="18502" name="Text Box 2129"/>
          <p:cNvSpPr txBox="1">
            <a:spLocks noChangeArrowheads="1"/>
          </p:cNvSpPr>
          <p:nvPr/>
        </p:nvSpPr>
        <p:spPr bwMode="auto">
          <a:xfrm>
            <a:off x="5484813" y="2298700"/>
            <a:ext cx="682625" cy="461963"/>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4%</a:t>
            </a:r>
          </a:p>
          <a:p>
            <a:pPr algn="ctr" eaLnBrk="1" hangingPunct="1"/>
            <a:r>
              <a:rPr lang="en-US" sz="1200" b="1">
                <a:cs typeface="Arial" charset="0"/>
              </a:rPr>
              <a:t>IL</a:t>
            </a:r>
          </a:p>
        </p:txBody>
      </p:sp>
      <p:sp>
        <p:nvSpPr>
          <p:cNvPr id="18503" name="Text Box 2129"/>
          <p:cNvSpPr txBox="1">
            <a:spLocks noChangeArrowheads="1"/>
          </p:cNvSpPr>
          <p:nvPr/>
        </p:nvSpPr>
        <p:spPr bwMode="auto">
          <a:xfrm>
            <a:off x="5891213" y="2281238"/>
            <a:ext cx="684212" cy="461962"/>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4%</a:t>
            </a:r>
          </a:p>
          <a:p>
            <a:pPr algn="ctr" eaLnBrk="1" hangingPunct="1"/>
            <a:r>
              <a:rPr lang="en-US" sz="1200" b="1">
                <a:cs typeface="Arial" charset="0"/>
              </a:rPr>
              <a:t>IN</a:t>
            </a:r>
          </a:p>
        </p:txBody>
      </p:sp>
      <p:sp>
        <p:nvSpPr>
          <p:cNvPr id="18504" name="Text Box 2129"/>
          <p:cNvSpPr txBox="1">
            <a:spLocks noChangeArrowheads="1"/>
          </p:cNvSpPr>
          <p:nvPr/>
        </p:nvSpPr>
        <p:spPr bwMode="auto">
          <a:xfrm>
            <a:off x="4322763" y="2554288"/>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4%</a:t>
            </a:r>
          </a:p>
          <a:p>
            <a:pPr eaLnBrk="1" hangingPunct="1"/>
            <a:r>
              <a:rPr lang="en-US" sz="1200" b="1">
                <a:cs typeface="Arial" charset="0"/>
              </a:rPr>
              <a:t>KS</a:t>
            </a:r>
          </a:p>
        </p:txBody>
      </p:sp>
      <p:sp>
        <p:nvSpPr>
          <p:cNvPr id="18505" name="Text Box 2129"/>
          <p:cNvSpPr txBox="1">
            <a:spLocks noChangeArrowheads="1"/>
          </p:cNvSpPr>
          <p:nvPr/>
        </p:nvSpPr>
        <p:spPr bwMode="auto">
          <a:xfrm>
            <a:off x="6138863" y="2697163"/>
            <a:ext cx="674687"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KY 3%</a:t>
            </a:r>
          </a:p>
        </p:txBody>
      </p:sp>
      <p:sp>
        <p:nvSpPr>
          <p:cNvPr id="18506" name="Text Box 2129"/>
          <p:cNvSpPr txBox="1">
            <a:spLocks noChangeArrowheads="1"/>
          </p:cNvSpPr>
          <p:nvPr/>
        </p:nvSpPr>
        <p:spPr bwMode="auto">
          <a:xfrm>
            <a:off x="5294313" y="3532188"/>
            <a:ext cx="620712" cy="46037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3%</a:t>
            </a:r>
          </a:p>
          <a:p>
            <a:pPr eaLnBrk="1" hangingPunct="1"/>
            <a:r>
              <a:rPr lang="en-US" sz="1200" b="1">
                <a:cs typeface="Arial" charset="0"/>
              </a:rPr>
              <a:t>LA</a:t>
            </a:r>
          </a:p>
        </p:txBody>
      </p:sp>
      <p:sp>
        <p:nvSpPr>
          <p:cNvPr id="18507" name="Text Box 2129"/>
          <p:cNvSpPr txBox="1">
            <a:spLocks noChangeArrowheads="1"/>
          </p:cNvSpPr>
          <p:nvPr/>
        </p:nvSpPr>
        <p:spPr bwMode="auto">
          <a:xfrm>
            <a:off x="7354888" y="2335213"/>
            <a:ext cx="557212" cy="260350"/>
          </a:xfrm>
          <a:prstGeom prst="rect">
            <a:avLst/>
          </a:prstGeom>
          <a:noFill/>
          <a:ln w="9525">
            <a:noFill/>
            <a:miter lim="800000"/>
            <a:headEnd/>
            <a:tailEnd/>
          </a:ln>
        </p:spPr>
        <p:txBody>
          <a:bodyPr lIns="91399" tIns="45700" rIns="91399" bIns="45700">
            <a:spAutoFit/>
          </a:bodyPr>
          <a:lstStyle/>
          <a:p>
            <a:pPr eaLnBrk="1" hangingPunct="1"/>
            <a:r>
              <a:rPr lang="en-US" sz="1100" b="1">
                <a:solidFill>
                  <a:schemeClr val="bg1"/>
                </a:solidFill>
                <a:cs typeface="Arial" charset="0"/>
              </a:rPr>
              <a:t>0%</a:t>
            </a:r>
          </a:p>
        </p:txBody>
      </p:sp>
      <p:sp>
        <p:nvSpPr>
          <p:cNvPr id="18508" name="Text Box 2129"/>
          <p:cNvSpPr txBox="1">
            <a:spLocks noChangeArrowheads="1"/>
          </p:cNvSpPr>
          <p:nvPr/>
        </p:nvSpPr>
        <p:spPr bwMode="auto">
          <a:xfrm>
            <a:off x="7951788" y="1120775"/>
            <a:ext cx="666750" cy="461963"/>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4%</a:t>
            </a:r>
          </a:p>
          <a:p>
            <a:pPr algn="ctr" eaLnBrk="1" hangingPunct="1"/>
            <a:r>
              <a:rPr lang="en-US" sz="1200" b="1">
                <a:cs typeface="Arial" charset="0"/>
              </a:rPr>
              <a:t>ME</a:t>
            </a:r>
          </a:p>
        </p:txBody>
      </p:sp>
      <p:sp>
        <p:nvSpPr>
          <p:cNvPr id="18509" name="Text Box 2129"/>
          <p:cNvSpPr txBox="1">
            <a:spLocks noChangeArrowheads="1"/>
          </p:cNvSpPr>
          <p:nvPr/>
        </p:nvSpPr>
        <p:spPr bwMode="auto">
          <a:xfrm>
            <a:off x="6008688" y="1804988"/>
            <a:ext cx="493712" cy="460375"/>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8%</a:t>
            </a:r>
          </a:p>
          <a:p>
            <a:pPr algn="ctr" eaLnBrk="1" hangingPunct="1"/>
            <a:r>
              <a:rPr lang="en-US" sz="1200" b="1">
                <a:cs typeface="Arial" charset="0"/>
              </a:rPr>
              <a:t>MI</a:t>
            </a:r>
          </a:p>
        </p:txBody>
      </p:sp>
      <p:sp>
        <p:nvSpPr>
          <p:cNvPr id="18510" name="Text Box 2129"/>
          <p:cNvSpPr txBox="1">
            <a:spLocks noChangeArrowheads="1"/>
          </p:cNvSpPr>
          <p:nvPr/>
        </p:nvSpPr>
        <p:spPr bwMode="auto">
          <a:xfrm>
            <a:off x="4827588" y="1547813"/>
            <a:ext cx="596900" cy="461962"/>
          </a:xfrm>
          <a:prstGeom prst="rect">
            <a:avLst/>
          </a:prstGeom>
          <a:noFill/>
          <a:ln w="9525">
            <a:noFill/>
            <a:miter lim="800000"/>
            <a:headEnd/>
            <a:tailEnd/>
          </a:ln>
        </p:spPr>
        <p:txBody>
          <a:bodyPr lIns="91399" tIns="45700" rIns="91399" bIns="45700">
            <a:spAutoFit/>
          </a:bodyPr>
          <a:lstStyle/>
          <a:p>
            <a:pPr algn="ctr" eaLnBrk="1" hangingPunct="1"/>
            <a:r>
              <a:rPr lang="en-US" sz="1200" b="1">
                <a:solidFill>
                  <a:schemeClr val="bg1"/>
                </a:solidFill>
                <a:cs typeface="Arial" charset="0"/>
              </a:rPr>
              <a:t>1%</a:t>
            </a:r>
          </a:p>
          <a:p>
            <a:pPr algn="ctr" eaLnBrk="1" hangingPunct="1"/>
            <a:r>
              <a:rPr lang="en-US" sz="1200" b="1">
                <a:solidFill>
                  <a:schemeClr val="bg1"/>
                </a:solidFill>
                <a:cs typeface="Arial" charset="0"/>
              </a:rPr>
              <a:t>MN</a:t>
            </a:r>
          </a:p>
        </p:txBody>
      </p:sp>
      <p:sp>
        <p:nvSpPr>
          <p:cNvPr id="18511" name="Text Box 2129"/>
          <p:cNvSpPr txBox="1">
            <a:spLocks noChangeArrowheads="1"/>
          </p:cNvSpPr>
          <p:nvPr/>
        </p:nvSpPr>
        <p:spPr bwMode="auto">
          <a:xfrm>
            <a:off x="5208588" y="2566988"/>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4%</a:t>
            </a:r>
          </a:p>
          <a:p>
            <a:pPr eaLnBrk="1" hangingPunct="1"/>
            <a:r>
              <a:rPr lang="en-US" sz="1200" b="1">
                <a:cs typeface="Arial" charset="0"/>
              </a:rPr>
              <a:t>MO</a:t>
            </a:r>
          </a:p>
        </p:txBody>
      </p:sp>
      <p:sp>
        <p:nvSpPr>
          <p:cNvPr id="18512" name="Text Box 2129"/>
          <p:cNvSpPr txBox="1">
            <a:spLocks noChangeArrowheads="1"/>
          </p:cNvSpPr>
          <p:nvPr/>
        </p:nvSpPr>
        <p:spPr bwMode="auto">
          <a:xfrm>
            <a:off x="5592763" y="3316288"/>
            <a:ext cx="639762" cy="461962"/>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5%</a:t>
            </a:r>
          </a:p>
          <a:p>
            <a:pPr algn="ctr" eaLnBrk="1" hangingPunct="1"/>
            <a:r>
              <a:rPr lang="en-US" sz="1200" b="1">
                <a:cs typeface="Arial" charset="0"/>
              </a:rPr>
              <a:t>MS</a:t>
            </a:r>
          </a:p>
        </p:txBody>
      </p:sp>
      <p:sp>
        <p:nvSpPr>
          <p:cNvPr id="18513" name="Text Box 2129"/>
          <p:cNvSpPr txBox="1">
            <a:spLocks noChangeArrowheads="1"/>
          </p:cNvSpPr>
          <p:nvPr/>
        </p:nvSpPr>
        <p:spPr bwMode="auto">
          <a:xfrm>
            <a:off x="2998788" y="1311275"/>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5%</a:t>
            </a:r>
          </a:p>
          <a:p>
            <a:pPr eaLnBrk="1" hangingPunct="1"/>
            <a:r>
              <a:rPr lang="en-US" sz="1200" b="1">
                <a:cs typeface="Arial" charset="0"/>
              </a:rPr>
              <a:t>MT</a:t>
            </a:r>
          </a:p>
        </p:txBody>
      </p:sp>
      <p:sp>
        <p:nvSpPr>
          <p:cNvPr id="18514" name="Text Box 2129"/>
          <p:cNvSpPr txBox="1">
            <a:spLocks noChangeArrowheads="1"/>
          </p:cNvSpPr>
          <p:nvPr/>
        </p:nvSpPr>
        <p:spPr bwMode="auto">
          <a:xfrm>
            <a:off x="6823075" y="2873375"/>
            <a:ext cx="735013"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NC 3%</a:t>
            </a:r>
          </a:p>
        </p:txBody>
      </p:sp>
      <p:sp>
        <p:nvSpPr>
          <p:cNvPr id="18515" name="Text Box 2129"/>
          <p:cNvSpPr txBox="1">
            <a:spLocks noChangeArrowheads="1"/>
          </p:cNvSpPr>
          <p:nvPr/>
        </p:nvSpPr>
        <p:spPr bwMode="auto">
          <a:xfrm>
            <a:off x="4098925" y="1293813"/>
            <a:ext cx="765175" cy="46037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8%</a:t>
            </a:r>
          </a:p>
          <a:p>
            <a:pPr eaLnBrk="1" hangingPunct="1"/>
            <a:r>
              <a:rPr lang="en-US" sz="1200" b="1">
                <a:cs typeface="Arial" charset="0"/>
              </a:rPr>
              <a:t>ND</a:t>
            </a:r>
          </a:p>
        </p:txBody>
      </p:sp>
      <p:sp>
        <p:nvSpPr>
          <p:cNvPr id="18516" name="Text Box 2129"/>
          <p:cNvSpPr txBox="1">
            <a:spLocks noChangeArrowheads="1"/>
          </p:cNvSpPr>
          <p:nvPr/>
        </p:nvSpPr>
        <p:spPr bwMode="auto">
          <a:xfrm>
            <a:off x="4160838" y="2112963"/>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5%</a:t>
            </a:r>
          </a:p>
          <a:p>
            <a:pPr eaLnBrk="1" hangingPunct="1"/>
            <a:r>
              <a:rPr lang="en-US" sz="1200" b="1">
                <a:cs typeface="Arial" charset="0"/>
              </a:rPr>
              <a:t>NE</a:t>
            </a:r>
          </a:p>
        </p:txBody>
      </p:sp>
      <p:sp>
        <p:nvSpPr>
          <p:cNvPr id="18517" name="Text Box 2129"/>
          <p:cNvSpPr txBox="1">
            <a:spLocks noChangeArrowheads="1"/>
          </p:cNvSpPr>
          <p:nvPr/>
        </p:nvSpPr>
        <p:spPr bwMode="auto">
          <a:xfrm>
            <a:off x="7905750" y="2176463"/>
            <a:ext cx="603250" cy="261937"/>
          </a:xfrm>
          <a:prstGeom prst="rect">
            <a:avLst/>
          </a:prstGeom>
          <a:noFill/>
          <a:ln w="9525">
            <a:noFill/>
            <a:miter lim="800000"/>
            <a:headEnd/>
            <a:tailEnd/>
          </a:ln>
        </p:spPr>
        <p:txBody>
          <a:bodyPr lIns="91399" tIns="45700" rIns="91399" bIns="45700">
            <a:spAutoFit/>
          </a:bodyPr>
          <a:lstStyle/>
          <a:p>
            <a:pPr eaLnBrk="1" hangingPunct="1"/>
            <a:r>
              <a:rPr lang="en-US" sz="1100" b="1">
                <a:cs typeface="Arial" charset="0"/>
              </a:rPr>
              <a:t>NJ 1%</a:t>
            </a:r>
          </a:p>
        </p:txBody>
      </p:sp>
      <p:sp>
        <p:nvSpPr>
          <p:cNvPr id="18518" name="Text Box 2129"/>
          <p:cNvSpPr txBox="1">
            <a:spLocks noChangeArrowheads="1"/>
          </p:cNvSpPr>
          <p:nvPr/>
        </p:nvSpPr>
        <p:spPr bwMode="auto">
          <a:xfrm>
            <a:off x="3190875" y="3092450"/>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3%</a:t>
            </a:r>
          </a:p>
          <a:p>
            <a:pPr eaLnBrk="1" hangingPunct="1"/>
            <a:r>
              <a:rPr lang="en-US" sz="1200" b="1">
                <a:cs typeface="Arial" charset="0"/>
              </a:rPr>
              <a:t>NM</a:t>
            </a:r>
          </a:p>
        </p:txBody>
      </p:sp>
      <p:sp>
        <p:nvSpPr>
          <p:cNvPr id="18519" name="Text Box 2129"/>
          <p:cNvSpPr txBox="1">
            <a:spLocks noChangeArrowheads="1"/>
          </p:cNvSpPr>
          <p:nvPr/>
        </p:nvSpPr>
        <p:spPr bwMode="auto">
          <a:xfrm>
            <a:off x="1808163" y="2305050"/>
            <a:ext cx="639762" cy="46196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13%</a:t>
            </a:r>
          </a:p>
          <a:p>
            <a:pPr eaLnBrk="1" hangingPunct="1"/>
            <a:r>
              <a:rPr lang="en-US" sz="1200" b="1">
                <a:cs typeface="Arial" charset="0"/>
              </a:rPr>
              <a:t>NV</a:t>
            </a:r>
          </a:p>
        </p:txBody>
      </p:sp>
      <p:sp>
        <p:nvSpPr>
          <p:cNvPr id="18520" name="Text Box 2129"/>
          <p:cNvSpPr txBox="1">
            <a:spLocks noChangeArrowheads="1"/>
          </p:cNvSpPr>
          <p:nvPr/>
        </p:nvSpPr>
        <p:spPr bwMode="auto">
          <a:xfrm>
            <a:off x="7189788" y="1573213"/>
            <a:ext cx="603250" cy="461962"/>
          </a:xfrm>
          <a:prstGeom prst="rect">
            <a:avLst/>
          </a:prstGeom>
          <a:noFill/>
          <a:ln w="9525">
            <a:noFill/>
            <a:miter lim="800000"/>
            <a:headEnd/>
            <a:tailEnd/>
          </a:ln>
        </p:spPr>
        <p:txBody>
          <a:bodyPr lIns="91399" tIns="45700" rIns="91399" bIns="45700">
            <a:spAutoFit/>
          </a:bodyPr>
          <a:lstStyle/>
          <a:p>
            <a:pPr algn="ctr" eaLnBrk="1" hangingPunct="1"/>
            <a:r>
              <a:rPr lang="en-US" sz="1200" b="1">
                <a:solidFill>
                  <a:schemeClr val="bg1"/>
                </a:solidFill>
                <a:cs typeface="Arial" charset="0"/>
              </a:rPr>
              <a:t>1%</a:t>
            </a:r>
          </a:p>
          <a:p>
            <a:pPr algn="ctr" eaLnBrk="1" hangingPunct="1"/>
            <a:r>
              <a:rPr lang="en-US" sz="1200" b="1">
                <a:solidFill>
                  <a:schemeClr val="bg1"/>
                </a:solidFill>
                <a:cs typeface="Arial" charset="0"/>
              </a:rPr>
              <a:t>NY</a:t>
            </a:r>
          </a:p>
        </p:txBody>
      </p:sp>
      <p:sp>
        <p:nvSpPr>
          <p:cNvPr id="18521" name="Text Box 2129"/>
          <p:cNvSpPr txBox="1">
            <a:spLocks noChangeArrowheads="1"/>
          </p:cNvSpPr>
          <p:nvPr/>
        </p:nvSpPr>
        <p:spPr bwMode="auto">
          <a:xfrm>
            <a:off x="6342063" y="2168525"/>
            <a:ext cx="622300" cy="461963"/>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4%</a:t>
            </a:r>
          </a:p>
          <a:p>
            <a:pPr algn="ctr" eaLnBrk="1" hangingPunct="1"/>
            <a:r>
              <a:rPr lang="en-US" sz="1200" b="1">
                <a:cs typeface="Arial" charset="0"/>
              </a:rPr>
              <a:t>OH</a:t>
            </a:r>
          </a:p>
        </p:txBody>
      </p:sp>
      <p:sp>
        <p:nvSpPr>
          <p:cNvPr id="18522" name="Text Box 2129"/>
          <p:cNvSpPr txBox="1">
            <a:spLocks noChangeArrowheads="1"/>
          </p:cNvSpPr>
          <p:nvPr/>
        </p:nvSpPr>
        <p:spPr bwMode="auto">
          <a:xfrm>
            <a:off x="4473575" y="2973388"/>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3%</a:t>
            </a:r>
          </a:p>
          <a:p>
            <a:pPr eaLnBrk="1" hangingPunct="1"/>
            <a:r>
              <a:rPr lang="en-US" sz="1200" b="1">
                <a:cs typeface="Arial" charset="0"/>
              </a:rPr>
              <a:t>OK</a:t>
            </a:r>
          </a:p>
        </p:txBody>
      </p:sp>
      <p:sp>
        <p:nvSpPr>
          <p:cNvPr id="18523" name="Text Box 2129"/>
          <p:cNvSpPr txBox="1">
            <a:spLocks noChangeArrowheads="1"/>
          </p:cNvSpPr>
          <p:nvPr/>
        </p:nvSpPr>
        <p:spPr bwMode="auto">
          <a:xfrm>
            <a:off x="1465263" y="1581150"/>
            <a:ext cx="639762" cy="46196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7%</a:t>
            </a:r>
          </a:p>
          <a:p>
            <a:pPr eaLnBrk="1" hangingPunct="1"/>
            <a:r>
              <a:rPr lang="en-US" sz="1200" b="1">
                <a:cs typeface="Arial" charset="0"/>
              </a:rPr>
              <a:t>OR</a:t>
            </a:r>
          </a:p>
        </p:txBody>
      </p:sp>
      <p:sp>
        <p:nvSpPr>
          <p:cNvPr id="18524" name="Text Box 2129"/>
          <p:cNvSpPr txBox="1">
            <a:spLocks noChangeArrowheads="1"/>
          </p:cNvSpPr>
          <p:nvPr/>
        </p:nvSpPr>
        <p:spPr bwMode="auto">
          <a:xfrm>
            <a:off x="7023100" y="1979613"/>
            <a:ext cx="665163" cy="46196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2%</a:t>
            </a:r>
          </a:p>
          <a:p>
            <a:pPr eaLnBrk="1" hangingPunct="1"/>
            <a:r>
              <a:rPr lang="en-US" sz="1200" b="1">
                <a:cs typeface="Arial" charset="0"/>
              </a:rPr>
              <a:t>PA</a:t>
            </a:r>
          </a:p>
        </p:txBody>
      </p:sp>
      <p:sp>
        <p:nvSpPr>
          <p:cNvPr id="18525" name="Text Box 2129"/>
          <p:cNvSpPr txBox="1">
            <a:spLocks noChangeArrowheads="1"/>
          </p:cNvSpPr>
          <p:nvPr/>
        </p:nvSpPr>
        <p:spPr bwMode="auto">
          <a:xfrm>
            <a:off x="8224838" y="1928813"/>
            <a:ext cx="1039812"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RI 6%</a:t>
            </a:r>
          </a:p>
        </p:txBody>
      </p:sp>
      <p:sp>
        <p:nvSpPr>
          <p:cNvPr id="18526" name="Text Box 2129"/>
          <p:cNvSpPr txBox="1">
            <a:spLocks noChangeArrowheads="1"/>
          </p:cNvSpPr>
          <p:nvPr/>
        </p:nvSpPr>
        <p:spPr bwMode="auto">
          <a:xfrm>
            <a:off x="6945313" y="3036888"/>
            <a:ext cx="603250" cy="46037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6%</a:t>
            </a:r>
          </a:p>
          <a:p>
            <a:pPr eaLnBrk="1" hangingPunct="1"/>
            <a:r>
              <a:rPr lang="en-US" sz="1200" b="1">
                <a:cs typeface="Arial" charset="0"/>
              </a:rPr>
              <a:t>SC</a:t>
            </a:r>
          </a:p>
        </p:txBody>
      </p:sp>
      <p:sp>
        <p:nvSpPr>
          <p:cNvPr id="18527" name="Text Box 2129"/>
          <p:cNvSpPr txBox="1">
            <a:spLocks noChangeArrowheads="1"/>
          </p:cNvSpPr>
          <p:nvPr/>
        </p:nvSpPr>
        <p:spPr bwMode="auto">
          <a:xfrm>
            <a:off x="4094163" y="1692275"/>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3%</a:t>
            </a:r>
          </a:p>
          <a:p>
            <a:pPr eaLnBrk="1" hangingPunct="1"/>
            <a:r>
              <a:rPr lang="en-US" sz="1200" b="1">
                <a:cs typeface="Arial" charset="0"/>
              </a:rPr>
              <a:t>SD</a:t>
            </a:r>
          </a:p>
        </p:txBody>
      </p:sp>
      <p:sp>
        <p:nvSpPr>
          <p:cNvPr id="18528" name="Text Box 2129"/>
          <p:cNvSpPr txBox="1">
            <a:spLocks noChangeArrowheads="1"/>
          </p:cNvSpPr>
          <p:nvPr/>
        </p:nvSpPr>
        <p:spPr bwMode="auto">
          <a:xfrm>
            <a:off x="5984875" y="2944813"/>
            <a:ext cx="815975"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TN 6%</a:t>
            </a:r>
          </a:p>
        </p:txBody>
      </p:sp>
      <p:sp>
        <p:nvSpPr>
          <p:cNvPr id="18529" name="Text Box 2129"/>
          <p:cNvSpPr txBox="1">
            <a:spLocks noChangeArrowheads="1"/>
          </p:cNvSpPr>
          <p:nvPr/>
        </p:nvSpPr>
        <p:spPr bwMode="auto">
          <a:xfrm>
            <a:off x="4237038" y="3598863"/>
            <a:ext cx="603250" cy="46037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8%</a:t>
            </a:r>
          </a:p>
          <a:p>
            <a:pPr eaLnBrk="1" hangingPunct="1"/>
            <a:r>
              <a:rPr lang="en-US" sz="1200" b="1">
                <a:cs typeface="Arial" charset="0"/>
              </a:rPr>
              <a:t>TX</a:t>
            </a:r>
          </a:p>
        </p:txBody>
      </p:sp>
      <p:sp>
        <p:nvSpPr>
          <p:cNvPr id="18530" name="Text Box 2129"/>
          <p:cNvSpPr txBox="1">
            <a:spLocks noChangeArrowheads="1"/>
          </p:cNvSpPr>
          <p:nvPr/>
        </p:nvSpPr>
        <p:spPr bwMode="auto">
          <a:xfrm>
            <a:off x="2522538" y="2425700"/>
            <a:ext cx="655637" cy="46196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3%</a:t>
            </a:r>
          </a:p>
          <a:p>
            <a:pPr eaLnBrk="1" hangingPunct="1"/>
            <a:r>
              <a:rPr lang="en-US" sz="1200" b="1">
                <a:cs typeface="Arial" charset="0"/>
              </a:rPr>
              <a:t>UT</a:t>
            </a:r>
          </a:p>
        </p:txBody>
      </p:sp>
      <p:sp>
        <p:nvSpPr>
          <p:cNvPr id="18531" name="Text Box 2129"/>
          <p:cNvSpPr txBox="1">
            <a:spLocks noChangeArrowheads="1"/>
          </p:cNvSpPr>
          <p:nvPr/>
        </p:nvSpPr>
        <p:spPr bwMode="auto">
          <a:xfrm>
            <a:off x="7119938" y="2447925"/>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4%</a:t>
            </a:r>
          </a:p>
          <a:p>
            <a:pPr eaLnBrk="1" hangingPunct="1"/>
            <a:r>
              <a:rPr lang="en-US" sz="1200" b="1">
                <a:cs typeface="Arial" charset="0"/>
              </a:rPr>
              <a:t>VA</a:t>
            </a:r>
          </a:p>
        </p:txBody>
      </p:sp>
      <p:sp>
        <p:nvSpPr>
          <p:cNvPr id="18532" name="Text Box 2129"/>
          <p:cNvSpPr txBox="1">
            <a:spLocks noChangeArrowheads="1"/>
          </p:cNvSpPr>
          <p:nvPr/>
        </p:nvSpPr>
        <p:spPr bwMode="auto">
          <a:xfrm>
            <a:off x="1563688" y="1112838"/>
            <a:ext cx="628650" cy="461962"/>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7%</a:t>
            </a:r>
          </a:p>
          <a:p>
            <a:pPr algn="ctr" eaLnBrk="1" hangingPunct="1"/>
            <a:r>
              <a:rPr lang="en-US" sz="1200" b="1">
                <a:cs typeface="Arial" charset="0"/>
              </a:rPr>
              <a:t>WA</a:t>
            </a:r>
          </a:p>
        </p:txBody>
      </p:sp>
      <p:sp>
        <p:nvSpPr>
          <p:cNvPr id="18533" name="Text Box 2129"/>
          <p:cNvSpPr txBox="1">
            <a:spLocks noChangeArrowheads="1"/>
          </p:cNvSpPr>
          <p:nvPr/>
        </p:nvSpPr>
        <p:spPr bwMode="auto">
          <a:xfrm>
            <a:off x="5367338" y="1684338"/>
            <a:ext cx="603250" cy="461962"/>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3%</a:t>
            </a:r>
          </a:p>
          <a:p>
            <a:pPr algn="ctr" eaLnBrk="1" hangingPunct="1"/>
            <a:r>
              <a:rPr lang="en-US" sz="1200" b="1">
                <a:cs typeface="Arial" charset="0"/>
              </a:rPr>
              <a:t>WI</a:t>
            </a:r>
          </a:p>
        </p:txBody>
      </p:sp>
      <p:sp>
        <p:nvSpPr>
          <p:cNvPr id="18534" name="Text Box 2129"/>
          <p:cNvSpPr txBox="1">
            <a:spLocks noChangeArrowheads="1"/>
          </p:cNvSpPr>
          <p:nvPr/>
        </p:nvSpPr>
        <p:spPr bwMode="auto">
          <a:xfrm>
            <a:off x="6743700" y="2376488"/>
            <a:ext cx="646113" cy="46196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  4%</a:t>
            </a:r>
          </a:p>
          <a:p>
            <a:pPr eaLnBrk="1" hangingPunct="1"/>
            <a:r>
              <a:rPr lang="en-US" sz="1200" b="1">
                <a:cs typeface="Arial" charset="0"/>
              </a:rPr>
              <a:t>WV</a:t>
            </a:r>
          </a:p>
        </p:txBody>
      </p:sp>
      <p:sp>
        <p:nvSpPr>
          <p:cNvPr id="18535" name="Text Box 2129"/>
          <p:cNvSpPr txBox="1">
            <a:spLocks noChangeArrowheads="1"/>
          </p:cNvSpPr>
          <p:nvPr/>
        </p:nvSpPr>
        <p:spPr bwMode="auto">
          <a:xfrm>
            <a:off x="3094038" y="1993900"/>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3%</a:t>
            </a:r>
          </a:p>
          <a:p>
            <a:pPr eaLnBrk="1" hangingPunct="1"/>
            <a:r>
              <a:rPr lang="en-US" sz="1200" b="1">
                <a:cs typeface="Arial" charset="0"/>
              </a:rPr>
              <a:t>WY</a:t>
            </a:r>
          </a:p>
        </p:txBody>
      </p:sp>
      <p:sp>
        <p:nvSpPr>
          <p:cNvPr id="18536" name="Freeform 2098"/>
          <p:cNvSpPr>
            <a:spLocks noChangeAspect="1"/>
          </p:cNvSpPr>
          <p:nvPr/>
        </p:nvSpPr>
        <p:spPr bwMode="auto">
          <a:xfrm rot="529685">
            <a:off x="7869238" y="1419225"/>
            <a:ext cx="363537" cy="369888"/>
          </a:xfrm>
          <a:custGeom>
            <a:avLst/>
            <a:gdLst>
              <a:gd name="T0" fmla="*/ 76412 w 157"/>
              <a:gd name="T1" fmla="*/ 0 h 225"/>
              <a:gd name="T2" fmla="*/ 0 w 157"/>
              <a:gd name="T3" fmla="*/ 64018 h 225"/>
              <a:gd name="T4" fmla="*/ 83359 w 157"/>
              <a:gd name="T5" fmla="*/ 149374 h 225"/>
              <a:gd name="T6" fmla="*/ 32417 w 157"/>
              <a:gd name="T7" fmla="*/ 172355 h 225"/>
              <a:gd name="T8" fmla="*/ 53257 w 157"/>
              <a:gd name="T9" fmla="*/ 367691 h 225"/>
              <a:gd name="T10" fmla="*/ 254707 w 157"/>
              <a:gd name="T11" fmla="*/ 339785 h 225"/>
              <a:gd name="T12" fmla="*/ 307964 w 157"/>
              <a:gd name="T13" fmla="*/ 339785 h 225"/>
              <a:gd name="T14" fmla="*/ 338066 w 157"/>
              <a:gd name="T15" fmla="*/ 318446 h 225"/>
              <a:gd name="T16" fmla="*/ 338066 w 157"/>
              <a:gd name="T17" fmla="*/ 282334 h 225"/>
              <a:gd name="T18" fmla="*/ 361221 w 157"/>
              <a:gd name="T19" fmla="*/ 259353 h 225"/>
              <a:gd name="T20" fmla="*/ 247761 w 157"/>
              <a:gd name="T21" fmla="*/ 231448 h 225"/>
              <a:gd name="T22" fmla="*/ 101883 w 157"/>
              <a:gd name="T23" fmla="*/ 16415 h 225"/>
              <a:gd name="T24" fmla="*/ 76412 w 157"/>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225"/>
              <a:gd name="T41" fmla="*/ 157 w 157"/>
              <a:gd name="T42" fmla="*/ 225 h 2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225">
                <a:moveTo>
                  <a:pt x="33" y="0"/>
                </a:moveTo>
                <a:lnTo>
                  <a:pt x="0" y="39"/>
                </a:lnTo>
                <a:lnTo>
                  <a:pt x="36" y="91"/>
                </a:lnTo>
                <a:lnTo>
                  <a:pt x="14" y="105"/>
                </a:lnTo>
                <a:lnTo>
                  <a:pt x="23" y="224"/>
                </a:lnTo>
                <a:lnTo>
                  <a:pt x="110" y="207"/>
                </a:lnTo>
                <a:lnTo>
                  <a:pt x="133" y="207"/>
                </a:lnTo>
                <a:lnTo>
                  <a:pt x="146" y="194"/>
                </a:lnTo>
                <a:lnTo>
                  <a:pt x="146" y="172"/>
                </a:lnTo>
                <a:lnTo>
                  <a:pt x="156" y="158"/>
                </a:lnTo>
                <a:lnTo>
                  <a:pt x="107" y="141"/>
                </a:lnTo>
                <a:lnTo>
                  <a:pt x="44" y="10"/>
                </a:lnTo>
                <a:lnTo>
                  <a:pt x="33" y="0"/>
                </a:lnTo>
              </a:path>
            </a:pathLst>
          </a:custGeom>
          <a:solidFill>
            <a:srgbClr val="FFA623"/>
          </a:solidFill>
          <a:ln w="12700" cap="rnd" cmpd="sng">
            <a:solidFill>
              <a:srgbClr val="000000"/>
            </a:solidFill>
            <a:prstDash val="solid"/>
            <a:round/>
            <a:headEnd type="none" w="med" len="med"/>
            <a:tailEnd type="none" w="med" len="med"/>
          </a:ln>
        </p:spPr>
        <p:txBody>
          <a:bodyPr>
            <a:spAutoFit/>
          </a:bodyPr>
          <a:lstStyle/>
          <a:p>
            <a:endParaRPr lang="en-US"/>
          </a:p>
        </p:txBody>
      </p:sp>
      <p:sp>
        <p:nvSpPr>
          <p:cNvPr id="18537" name="Text Box 2129"/>
          <p:cNvSpPr txBox="1">
            <a:spLocks noChangeArrowheads="1"/>
          </p:cNvSpPr>
          <p:nvPr/>
        </p:nvSpPr>
        <p:spPr bwMode="auto">
          <a:xfrm>
            <a:off x="7856538" y="1592263"/>
            <a:ext cx="592137" cy="246062"/>
          </a:xfrm>
          <a:prstGeom prst="rect">
            <a:avLst/>
          </a:prstGeom>
          <a:noFill/>
          <a:ln w="9525">
            <a:noFill/>
            <a:miter lim="800000"/>
            <a:headEnd/>
            <a:tailEnd/>
          </a:ln>
        </p:spPr>
        <p:txBody>
          <a:bodyPr lIns="91399" tIns="45700" rIns="91399" bIns="45700">
            <a:spAutoFit/>
          </a:bodyPr>
          <a:lstStyle/>
          <a:p>
            <a:pPr eaLnBrk="1" hangingPunct="1"/>
            <a:r>
              <a:rPr lang="en-US" sz="1000" b="1">
                <a:cs typeface="Arial" charset="0"/>
              </a:rPr>
              <a:t>4%</a:t>
            </a:r>
          </a:p>
        </p:txBody>
      </p:sp>
      <p:sp>
        <p:nvSpPr>
          <p:cNvPr id="18538" name="Freeform 2110" descr="Wide upward diagonal"/>
          <p:cNvSpPr>
            <a:spLocks noChangeAspect="1"/>
          </p:cNvSpPr>
          <p:nvPr/>
        </p:nvSpPr>
        <p:spPr bwMode="auto">
          <a:xfrm>
            <a:off x="7740650" y="1901825"/>
            <a:ext cx="322263" cy="368300"/>
          </a:xfrm>
          <a:custGeom>
            <a:avLst/>
            <a:gdLst>
              <a:gd name="T0" fmla="*/ 5525 w 175"/>
              <a:gd name="T1" fmla="*/ 0 h 56"/>
              <a:gd name="T2" fmla="*/ 255969 w 175"/>
              <a:gd name="T3" fmla="*/ 6595 h 56"/>
              <a:gd name="T4" fmla="*/ 322263 w 175"/>
              <a:gd name="T5" fmla="*/ 283594 h 56"/>
              <a:gd name="T6" fmla="*/ 274384 w 175"/>
              <a:gd name="T7" fmla="*/ 369332 h 56"/>
              <a:gd name="T8" fmla="*/ 191516 w 175"/>
              <a:gd name="T9" fmla="*/ 263809 h 56"/>
              <a:gd name="T10" fmla="*/ 14732 w 175"/>
              <a:gd name="T11" fmla="*/ 356142 h 56"/>
              <a:gd name="T12" fmla="*/ 0 w 175"/>
              <a:gd name="T13" fmla="*/ 303380 h 56"/>
              <a:gd name="T14" fmla="*/ 5525 w 175"/>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56"/>
              <a:gd name="T26" fmla="*/ 175 w 17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56">
                <a:moveTo>
                  <a:pt x="3" y="0"/>
                </a:moveTo>
                <a:lnTo>
                  <a:pt x="139" y="1"/>
                </a:lnTo>
                <a:lnTo>
                  <a:pt x="175" y="43"/>
                </a:lnTo>
                <a:lnTo>
                  <a:pt x="149" y="56"/>
                </a:lnTo>
                <a:lnTo>
                  <a:pt x="104" y="40"/>
                </a:lnTo>
                <a:lnTo>
                  <a:pt x="8" y="54"/>
                </a:lnTo>
                <a:lnTo>
                  <a:pt x="0" y="46"/>
                </a:lnTo>
                <a:lnTo>
                  <a:pt x="3" y="0"/>
                </a:lnTo>
              </a:path>
            </a:pathLst>
          </a:custGeom>
          <a:solidFill>
            <a:srgbClr val="800000"/>
          </a:solidFill>
          <a:ln w="12700" cap="rnd" cmpd="sng">
            <a:solidFill>
              <a:srgbClr val="000000"/>
            </a:solidFill>
            <a:prstDash val="solid"/>
            <a:round/>
            <a:headEnd type="none" w="med" len="med"/>
            <a:tailEnd type="none" w="med" len="med"/>
          </a:ln>
        </p:spPr>
        <p:txBody>
          <a:bodyPr>
            <a:spAutoFit/>
          </a:bodyPr>
          <a:lstStyle/>
          <a:p>
            <a:endParaRPr lang="en-US"/>
          </a:p>
        </p:txBody>
      </p:sp>
      <p:sp>
        <p:nvSpPr>
          <p:cNvPr id="18539" name="Freeform 2096" descr="Wide upward diagonal"/>
          <p:cNvSpPr>
            <a:spLocks noChangeAspect="1"/>
          </p:cNvSpPr>
          <p:nvPr/>
        </p:nvSpPr>
        <p:spPr bwMode="auto">
          <a:xfrm rot="534895">
            <a:off x="7635875" y="1431925"/>
            <a:ext cx="311150" cy="373063"/>
          </a:xfrm>
          <a:custGeom>
            <a:avLst/>
            <a:gdLst>
              <a:gd name="T0" fmla="*/ 0 w 135"/>
              <a:gd name="T1" fmla="*/ 38742 h 202"/>
              <a:gd name="T2" fmla="*/ 225872 w 135"/>
              <a:gd name="T3" fmla="*/ 0 h 202"/>
              <a:gd name="T4" fmla="*/ 308845 w 135"/>
              <a:gd name="T5" fmla="*/ 101468 h 202"/>
              <a:gd name="T6" fmla="*/ 265054 w 135"/>
              <a:gd name="T7" fmla="*/ 127296 h 202"/>
              <a:gd name="T8" fmla="*/ 281187 w 135"/>
              <a:gd name="T9" fmla="*/ 350526 h 202"/>
              <a:gd name="T10" fmla="*/ 152118 w 135"/>
              <a:gd name="T11" fmla="*/ 370820 h 202"/>
              <a:gd name="T12" fmla="*/ 89888 w 135"/>
              <a:gd name="T13" fmla="*/ 278576 h 202"/>
              <a:gd name="T14" fmla="*/ 85278 w 135"/>
              <a:gd name="T15" fmla="*/ 167884 h 202"/>
              <a:gd name="T16" fmla="*/ 29963 w 135"/>
              <a:gd name="T17" fmla="*/ 136521 h 202"/>
              <a:gd name="T18" fmla="*/ 0 w 135"/>
              <a:gd name="T19" fmla="*/ 38742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202"/>
              <a:gd name="T32" fmla="*/ 135 w 135"/>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202">
                <a:moveTo>
                  <a:pt x="0" y="21"/>
                </a:moveTo>
                <a:lnTo>
                  <a:pt x="98" y="0"/>
                </a:lnTo>
                <a:lnTo>
                  <a:pt x="134" y="55"/>
                </a:lnTo>
                <a:lnTo>
                  <a:pt x="115" y="69"/>
                </a:lnTo>
                <a:lnTo>
                  <a:pt x="122" y="190"/>
                </a:lnTo>
                <a:lnTo>
                  <a:pt x="66" y="201"/>
                </a:lnTo>
                <a:lnTo>
                  <a:pt x="39" y="151"/>
                </a:lnTo>
                <a:lnTo>
                  <a:pt x="37" y="91"/>
                </a:lnTo>
                <a:lnTo>
                  <a:pt x="13" y="74"/>
                </a:lnTo>
                <a:lnTo>
                  <a:pt x="0" y="21"/>
                </a:lnTo>
              </a:path>
            </a:pathLst>
          </a:custGeom>
          <a:solidFill>
            <a:srgbClr val="800000"/>
          </a:solidFill>
          <a:ln w="12700" cap="rnd" cmpd="sng">
            <a:solidFill>
              <a:srgbClr val="000000"/>
            </a:solidFill>
            <a:prstDash val="solid"/>
            <a:round/>
            <a:headEnd type="none" w="med" len="med"/>
            <a:tailEnd type="none" w="med" len="med"/>
          </a:ln>
        </p:spPr>
        <p:txBody>
          <a:bodyPr>
            <a:spAutoFit/>
          </a:bodyPr>
          <a:lstStyle/>
          <a:p>
            <a:endParaRPr lang="en-US"/>
          </a:p>
        </p:txBody>
      </p:sp>
      <p:sp>
        <p:nvSpPr>
          <p:cNvPr id="18540" name="Text Box 2129"/>
          <p:cNvSpPr txBox="1">
            <a:spLocks noChangeArrowheads="1"/>
          </p:cNvSpPr>
          <p:nvPr/>
        </p:nvSpPr>
        <p:spPr bwMode="auto">
          <a:xfrm>
            <a:off x="7516813" y="1423988"/>
            <a:ext cx="484187" cy="431800"/>
          </a:xfrm>
          <a:prstGeom prst="rect">
            <a:avLst/>
          </a:prstGeom>
          <a:noFill/>
          <a:ln w="9525">
            <a:noFill/>
            <a:miter lim="800000"/>
            <a:headEnd/>
            <a:tailEnd/>
          </a:ln>
        </p:spPr>
        <p:txBody>
          <a:bodyPr lIns="91399" tIns="45700" rIns="91399" bIns="45700">
            <a:spAutoFit/>
          </a:bodyPr>
          <a:lstStyle/>
          <a:p>
            <a:pPr algn="ctr" eaLnBrk="1" hangingPunct="1"/>
            <a:r>
              <a:rPr lang="en-US" sz="1100" b="1">
                <a:solidFill>
                  <a:schemeClr val="bg1"/>
                </a:solidFill>
                <a:cs typeface="Arial" charset="0"/>
              </a:rPr>
              <a:t>0%</a:t>
            </a:r>
          </a:p>
          <a:p>
            <a:pPr algn="ctr" eaLnBrk="1" hangingPunct="1"/>
            <a:r>
              <a:rPr lang="en-US" sz="1100" b="1">
                <a:solidFill>
                  <a:schemeClr val="bg1"/>
                </a:solidFill>
                <a:cs typeface="Arial" charset="0"/>
              </a:rPr>
              <a:t>VT</a:t>
            </a:r>
          </a:p>
        </p:txBody>
      </p:sp>
      <p:sp>
        <p:nvSpPr>
          <p:cNvPr id="18541" name="Freeform 2097" descr="Wide upward diagonal"/>
          <p:cNvSpPr>
            <a:spLocks noChangeAspect="1"/>
          </p:cNvSpPr>
          <p:nvPr/>
        </p:nvSpPr>
        <p:spPr bwMode="auto">
          <a:xfrm rot="526923">
            <a:off x="7983538" y="1676400"/>
            <a:ext cx="184150" cy="369888"/>
          </a:xfrm>
          <a:custGeom>
            <a:avLst/>
            <a:gdLst>
              <a:gd name="T0" fmla="*/ 0 w 286"/>
              <a:gd name="T1" fmla="*/ 146339 h 106"/>
              <a:gd name="T2" fmla="*/ 93657 w 286"/>
              <a:gd name="T3" fmla="*/ 45295 h 106"/>
              <a:gd name="T4" fmla="*/ 105284 w 286"/>
              <a:gd name="T5" fmla="*/ 48780 h 106"/>
              <a:gd name="T6" fmla="*/ 116264 w 286"/>
              <a:gd name="T7" fmla="*/ 0 h 106"/>
              <a:gd name="T8" fmla="*/ 125307 w 286"/>
              <a:gd name="T9" fmla="*/ 24390 h 106"/>
              <a:gd name="T10" fmla="*/ 114327 w 286"/>
              <a:gd name="T11" fmla="*/ 128918 h 106"/>
              <a:gd name="T12" fmla="*/ 133704 w 286"/>
              <a:gd name="T13" fmla="*/ 121949 h 106"/>
              <a:gd name="T14" fmla="*/ 145330 w 286"/>
              <a:gd name="T15" fmla="*/ 202087 h 106"/>
              <a:gd name="T16" fmla="*/ 158249 w 286"/>
              <a:gd name="T17" fmla="*/ 212540 h 106"/>
              <a:gd name="T18" fmla="*/ 167291 w 286"/>
              <a:gd name="T19" fmla="*/ 198603 h 106"/>
              <a:gd name="T20" fmla="*/ 167291 w 286"/>
              <a:gd name="T21" fmla="*/ 153308 h 106"/>
              <a:gd name="T22" fmla="*/ 151789 w 286"/>
              <a:gd name="T23" fmla="*/ 97559 h 106"/>
              <a:gd name="T24" fmla="*/ 163416 w 286"/>
              <a:gd name="T25" fmla="*/ 94075 h 106"/>
              <a:gd name="T26" fmla="*/ 184085 w 286"/>
              <a:gd name="T27" fmla="*/ 216024 h 106"/>
              <a:gd name="T28" fmla="*/ 164708 w 286"/>
              <a:gd name="T29" fmla="*/ 289194 h 106"/>
              <a:gd name="T30" fmla="*/ 142101 w 286"/>
              <a:gd name="T31" fmla="*/ 250867 h 106"/>
              <a:gd name="T32" fmla="*/ 128537 w 286"/>
              <a:gd name="T33" fmla="*/ 341458 h 106"/>
              <a:gd name="T34" fmla="*/ 100116 w 286"/>
              <a:gd name="T35" fmla="*/ 250867 h 106"/>
              <a:gd name="T36" fmla="*/ 7751 w 286"/>
              <a:gd name="T37" fmla="*/ 365848 h 106"/>
              <a:gd name="T38" fmla="*/ 0 w 286"/>
              <a:gd name="T39" fmla="*/ 146339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6"/>
              <a:gd name="T61" fmla="*/ 0 h 106"/>
              <a:gd name="T62" fmla="*/ 286 w 28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6" h="106">
                <a:moveTo>
                  <a:pt x="0" y="42"/>
                </a:moveTo>
                <a:lnTo>
                  <a:pt x="145" y="13"/>
                </a:lnTo>
                <a:lnTo>
                  <a:pt x="163" y="14"/>
                </a:lnTo>
                <a:lnTo>
                  <a:pt x="180" y="0"/>
                </a:lnTo>
                <a:lnTo>
                  <a:pt x="194" y="7"/>
                </a:lnTo>
                <a:lnTo>
                  <a:pt x="177" y="37"/>
                </a:lnTo>
                <a:lnTo>
                  <a:pt x="207" y="35"/>
                </a:lnTo>
                <a:lnTo>
                  <a:pt x="225" y="58"/>
                </a:lnTo>
                <a:lnTo>
                  <a:pt x="245" y="61"/>
                </a:lnTo>
                <a:lnTo>
                  <a:pt x="259" y="57"/>
                </a:lnTo>
                <a:lnTo>
                  <a:pt x="259" y="44"/>
                </a:lnTo>
                <a:lnTo>
                  <a:pt x="235" y="28"/>
                </a:lnTo>
                <a:lnTo>
                  <a:pt x="253" y="27"/>
                </a:lnTo>
                <a:lnTo>
                  <a:pt x="285" y="62"/>
                </a:lnTo>
                <a:lnTo>
                  <a:pt x="255" y="83"/>
                </a:lnTo>
                <a:lnTo>
                  <a:pt x="220" y="72"/>
                </a:lnTo>
                <a:lnTo>
                  <a:pt x="199" y="98"/>
                </a:lnTo>
                <a:lnTo>
                  <a:pt x="155" y="72"/>
                </a:lnTo>
                <a:lnTo>
                  <a:pt x="12" y="105"/>
                </a:lnTo>
                <a:lnTo>
                  <a:pt x="0" y="42"/>
                </a:lnTo>
              </a:path>
            </a:pathLst>
          </a:custGeom>
          <a:solidFill>
            <a:srgbClr val="FFA623"/>
          </a:solidFill>
          <a:ln w="12700" cap="rnd" cmpd="sng">
            <a:solidFill>
              <a:srgbClr val="000000"/>
            </a:solidFill>
            <a:prstDash val="solid"/>
            <a:round/>
            <a:headEnd type="none" w="med" len="med"/>
            <a:tailEnd type="none" w="med" len="med"/>
          </a:ln>
        </p:spPr>
        <p:txBody>
          <a:bodyPr wrap="none">
            <a:spAutoFit/>
          </a:bodyPr>
          <a:lstStyle/>
          <a:p>
            <a:endParaRPr lang="en-US"/>
          </a:p>
        </p:txBody>
      </p:sp>
      <p:sp>
        <p:nvSpPr>
          <p:cNvPr id="18542" name="Text Box 2129"/>
          <p:cNvSpPr txBox="1">
            <a:spLocks noChangeArrowheads="1"/>
          </p:cNvSpPr>
          <p:nvPr/>
        </p:nvSpPr>
        <p:spPr bwMode="auto">
          <a:xfrm>
            <a:off x="7766050" y="1760538"/>
            <a:ext cx="628650" cy="246062"/>
          </a:xfrm>
          <a:prstGeom prst="rect">
            <a:avLst/>
          </a:prstGeom>
          <a:noFill/>
          <a:ln w="9525">
            <a:noFill/>
            <a:miter lim="800000"/>
            <a:headEnd/>
            <a:tailEnd/>
          </a:ln>
        </p:spPr>
        <p:txBody>
          <a:bodyPr lIns="91399" tIns="45700" rIns="91399" bIns="45700">
            <a:spAutoFit/>
          </a:bodyPr>
          <a:lstStyle/>
          <a:p>
            <a:pPr eaLnBrk="1" hangingPunct="1"/>
            <a:r>
              <a:rPr lang="en-US" sz="1000" b="1">
                <a:cs typeface="Arial" charset="0"/>
              </a:rPr>
              <a:t>4%</a:t>
            </a:r>
          </a:p>
        </p:txBody>
      </p:sp>
      <p:sp>
        <p:nvSpPr>
          <p:cNvPr id="18543" name="Text Box 2129"/>
          <p:cNvSpPr txBox="1">
            <a:spLocks noChangeArrowheads="1"/>
          </p:cNvSpPr>
          <p:nvPr/>
        </p:nvSpPr>
        <p:spPr bwMode="auto">
          <a:xfrm>
            <a:off x="7859713" y="2549525"/>
            <a:ext cx="514350"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MD</a:t>
            </a:r>
          </a:p>
        </p:txBody>
      </p:sp>
      <p:sp>
        <p:nvSpPr>
          <p:cNvPr id="151" name="Line 2189"/>
          <p:cNvSpPr>
            <a:spLocks noChangeShapeType="1"/>
          </p:cNvSpPr>
          <p:nvPr/>
        </p:nvSpPr>
        <p:spPr bwMode="auto">
          <a:xfrm flipH="1" flipV="1">
            <a:off x="7559675" y="2506663"/>
            <a:ext cx="427038" cy="136525"/>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53" name="Line 2188"/>
          <p:cNvSpPr>
            <a:spLocks noChangeShapeType="1"/>
          </p:cNvSpPr>
          <p:nvPr/>
        </p:nvSpPr>
        <p:spPr bwMode="auto">
          <a:xfrm flipH="1" flipV="1">
            <a:off x="7796213" y="2443163"/>
            <a:ext cx="190500" cy="7937"/>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64" name="Line 2188"/>
          <p:cNvSpPr>
            <a:spLocks noChangeShapeType="1"/>
          </p:cNvSpPr>
          <p:nvPr/>
        </p:nvSpPr>
        <p:spPr bwMode="auto">
          <a:xfrm flipH="1" flipV="1">
            <a:off x="7743825" y="2203450"/>
            <a:ext cx="228600" cy="53975"/>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8547" name="Text Box 2129"/>
          <p:cNvSpPr txBox="1">
            <a:spLocks noChangeArrowheads="1"/>
          </p:cNvSpPr>
          <p:nvPr/>
        </p:nvSpPr>
        <p:spPr bwMode="auto">
          <a:xfrm>
            <a:off x="8345488" y="1649413"/>
            <a:ext cx="514350"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MA</a:t>
            </a:r>
          </a:p>
        </p:txBody>
      </p:sp>
      <p:sp>
        <p:nvSpPr>
          <p:cNvPr id="186" name="Line 2188"/>
          <p:cNvSpPr>
            <a:spLocks noChangeShapeType="1"/>
          </p:cNvSpPr>
          <p:nvPr/>
        </p:nvSpPr>
        <p:spPr bwMode="auto">
          <a:xfrm flipH="1">
            <a:off x="8221663" y="1766888"/>
            <a:ext cx="254000" cy="69850"/>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8549" name="Text Box 2129"/>
          <p:cNvSpPr txBox="1">
            <a:spLocks noChangeArrowheads="1"/>
          </p:cNvSpPr>
          <p:nvPr/>
        </p:nvSpPr>
        <p:spPr bwMode="auto">
          <a:xfrm>
            <a:off x="7543800" y="1063625"/>
            <a:ext cx="514350"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NH</a:t>
            </a:r>
          </a:p>
        </p:txBody>
      </p:sp>
      <p:sp>
        <p:nvSpPr>
          <p:cNvPr id="188" name="Line 2188"/>
          <p:cNvSpPr>
            <a:spLocks noChangeShapeType="1"/>
          </p:cNvSpPr>
          <p:nvPr/>
        </p:nvSpPr>
        <p:spPr bwMode="auto">
          <a:xfrm>
            <a:off x="7824788" y="1220788"/>
            <a:ext cx="165100" cy="280987"/>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8551"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fld id="{DE46BA6C-9B7B-4A40-B779-F3C4A018EF69}" type="slidenum">
              <a:rPr lang="en-US" smtClean="0"/>
              <a:pPr/>
              <a:t>15</a:t>
            </a:fld>
            <a:endParaRPr lang="en-US"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50"/>
          <p:cNvSpPr>
            <a:spLocks noGrp="1" noChangeArrowheads="1"/>
          </p:cNvSpPr>
          <p:nvPr>
            <p:ph type="title"/>
          </p:nvPr>
        </p:nvSpPr>
        <p:spPr>
          <a:xfrm>
            <a:off x="831850" y="438150"/>
            <a:ext cx="7840663" cy="419100"/>
          </a:xfrm>
        </p:spPr>
        <p:txBody>
          <a:bodyPr/>
          <a:lstStyle/>
          <a:p>
            <a:pPr eaLnBrk="1" hangingPunct="1"/>
            <a:r>
              <a:rPr lang="en-US" sz="2000" b="1" smtClean="0">
                <a:solidFill>
                  <a:schemeClr val="tx1"/>
                </a:solidFill>
                <a:latin typeface="Arial" charset="0"/>
                <a:cs typeface="Arial" charset="0"/>
              </a:rPr>
              <a:t>House Price Performance By State, June 2006 to Sept. 2014</a:t>
            </a:r>
            <a:endParaRPr lang="en-US" sz="2000" b="1" baseline="30000" smtClean="0">
              <a:solidFill>
                <a:schemeClr val="tx1"/>
              </a:solidFill>
              <a:latin typeface="Arial" charset="0"/>
              <a:cs typeface="Arial" charset="0"/>
            </a:endParaRPr>
          </a:p>
        </p:txBody>
      </p:sp>
      <p:sp>
        <p:nvSpPr>
          <p:cNvPr id="19459" name="Freeform 2051"/>
          <p:cNvSpPr>
            <a:spLocks noChangeAspect="1"/>
          </p:cNvSpPr>
          <p:nvPr/>
        </p:nvSpPr>
        <p:spPr bwMode="auto">
          <a:xfrm>
            <a:off x="1573213" y="2068513"/>
            <a:ext cx="949325" cy="1074737"/>
          </a:xfrm>
          <a:custGeom>
            <a:avLst/>
            <a:gdLst>
              <a:gd name="T0" fmla="*/ 2147483647 w 492"/>
              <a:gd name="T1" fmla="*/ 0 h 667"/>
              <a:gd name="T2" fmla="*/ 0 w 492"/>
              <a:gd name="T3" fmla="*/ 2147483647 h 667"/>
              <a:gd name="T4" fmla="*/ 2147483647 w 492"/>
              <a:gd name="T5" fmla="*/ 2147483647 h 667"/>
              <a:gd name="T6" fmla="*/ 2147483647 w 492"/>
              <a:gd name="T7" fmla="*/ 2147483647 h 667"/>
              <a:gd name="T8" fmla="*/ 2147483647 w 492"/>
              <a:gd name="T9" fmla="*/ 2147483647 h 667"/>
              <a:gd name="T10" fmla="*/ 2147483647 w 492"/>
              <a:gd name="T11" fmla="*/ 2147483647 h 667"/>
              <a:gd name="T12" fmla="*/ 2147483647 w 492"/>
              <a:gd name="T13" fmla="*/ 2147483647 h 667"/>
              <a:gd name="T14" fmla="*/ 2147483647 w 492"/>
              <a:gd name="T15" fmla="*/ 2147483647 h 667"/>
              <a:gd name="T16" fmla="*/ 2147483647 w 492"/>
              <a:gd name="T17" fmla="*/ 2147483647 h 667"/>
              <a:gd name="T18" fmla="*/ 2147483647 w 492"/>
              <a:gd name="T19" fmla="*/ 2147483647 h 667"/>
              <a:gd name="T20" fmla="*/ 2147483647 w 492"/>
              <a:gd name="T21" fmla="*/ 2147483647 h 667"/>
              <a:gd name="T22" fmla="*/ 2147483647 w 492"/>
              <a:gd name="T23" fmla="*/ 0 h 6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2"/>
              <a:gd name="T37" fmla="*/ 0 h 667"/>
              <a:gd name="T38" fmla="*/ 492 w 492"/>
              <a:gd name="T39" fmla="*/ 667 h 6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2" h="667">
                <a:moveTo>
                  <a:pt x="62" y="0"/>
                </a:moveTo>
                <a:lnTo>
                  <a:pt x="0" y="265"/>
                </a:lnTo>
                <a:lnTo>
                  <a:pt x="335" y="667"/>
                </a:lnTo>
                <a:lnTo>
                  <a:pt x="356" y="649"/>
                </a:lnTo>
                <a:lnTo>
                  <a:pt x="354" y="569"/>
                </a:lnTo>
                <a:lnTo>
                  <a:pt x="396" y="575"/>
                </a:lnTo>
                <a:lnTo>
                  <a:pt x="439" y="332"/>
                </a:lnTo>
                <a:lnTo>
                  <a:pt x="468" y="166"/>
                </a:lnTo>
                <a:lnTo>
                  <a:pt x="476" y="116"/>
                </a:lnTo>
                <a:lnTo>
                  <a:pt x="492" y="71"/>
                </a:lnTo>
                <a:lnTo>
                  <a:pt x="275" y="38"/>
                </a:lnTo>
                <a:lnTo>
                  <a:pt x="62" y="0"/>
                </a:lnTo>
              </a:path>
            </a:pathLst>
          </a:custGeom>
          <a:solidFill>
            <a:srgbClr val="800000"/>
          </a:solidFill>
          <a:ln w="12700" cap="rnd">
            <a:solidFill>
              <a:schemeClr val="tx1"/>
            </a:solidFill>
            <a:round/>
            <a:headEnd/>
            <a:tailEnd/>
          </a:ln>
        </p:spPr>
        <p:txBody>
          <a:bodyPr/>
          <a:lstStyle/>
          <a:p>
            <a:endParaRPr lang="en-US"/>
          </a:p>
        </p:txBody>
      </p:sp>
      <p:sp>
        <p:nvSpPr>
          <p:cNvPr id="19460" name="Freeform 2052"/>
          <p:cNvSpPr>
            <a:spLocks noChangeAspect="1"/>
          </p:cNvSpPr>
          <p:nvPr/>
        </p:nvSpPr>
        <p:spPr bwMode="auto">
          <a:xfrm>
            <a:off x="2078038" y="1177925"/>
            <a:ext cx="876300" cy="1044575"/>
          </a:xfrm>
          <a:custGeom>
            <a:avLst/>
            <a:gdLst>
              <a:gd name="T0" fmla="*/ 2147483647 w 455"/>
              <a:gd name="T1" fmla="*/ 0 h 649"/>
              <a:gd name="T2" fmla="*/ 2147483647 w 455"/>
              <a:gd name="T3" fmla="*/ 2147483647 h 649"/>
              <a:gd name="T4" fmla="*/ 2147483647 w 455"/>
              <a:gd name="T5" fmla="*/ 2147483647 h 649"/>
              <a:gd name="T6" fmla="*/ 2147483647 w 455"/>
              <a:gd name="T7" fmla="*/ 2147483647 h 649"/>
              <a:gd name="T8" fmla="*/ 2147483647 w 455"/>
              <a:gd name="T9" fmla="*/ 2147483647 h 649"/>
              <a:gd name="T10" fmla="*/ 2147483647 w 455"/>
              <a:gd name="T11" fmla="*/ 2147483647 h 649"/>
              <a:gd name="T12" fmla="*/ 2147483647 w 455"/>
              <a:gd name="T13" fmla="*/ 2147483647 h 649"/>
              <a:gd name="T14" fmla="*/ 0 w 455"/>
              <a:gd name="T15" fmla="*/ 2147483647 h 649"/>
              <a:gd name="T16" fmla="*/ 2147483647 w 455"/>
              <a:gd name="T17" fmla="*/ 2147483647 h 649"/>
              <a:gd name="T18" fmla="*/ 2147483647 w 455"/>
              <a:gd name="T19" fmla="*/ 2147483647 h 649"/>
              <a:gd name="T20" fmla="*/ 2147483647 w 455"/>
              <a:gd name="T21" fmla="*/ 2147483647 h 649"/>
              <a:gd name="T22" fmla="*/ 2147483647 w 455"/>
              <a:gd name="T23" fmla="*/ 2147483647 h 649"/>
              <a:gd name="T24" fmla="*/ 2147483647 w 455"/>
              <a:gd name="T25" fmla="*/ 2147483647 h 649"/>
              <a:gd name="T26" fmla="*/ 2147483647 w 455"/>
              <a:gd name="T27" fmla="*/ 2147483647 h 649"/>
              <a:gd name="T28" fmla="*/ 2147483647 w 455"/>
              <a:gd name="T29" fmla="*/ 2147483647 h 649"/>
              <a:gd name="T30" fmla="*/ 2147483647 w 455"/>
              <a:gd name="T31" fmla="*/ 2147483647 h 649"/>
              <a:gd name="T32" fmla="*/ 2147483647 w 455"/>
              <a:gd name="T33" fmla="*/ 2147483647 h 649"/>
              <a:gd name="T34" fmla="*/ 2147483647 w 455"/>
              <a:gd name="T35" fmla="*/ 2147483647 h 649"/>
              <a:gd name="T36" fmla="*/ 2147483647 w 455"/>
              <a:gd name="T37" fmla="*/ 2147483647 h 649"/>
              <a:gd name="T38" fmla="*/ 2147483647 w 455"/>
              <a:gd name="T39" fmla="*/ 2147483647 h 649"/>
              <a:gd name="T40" fmla="*/ 2147483647 w 455"/>
              <a:gd name="T41" fmla="*/ 2147483647 h 649"/>
              <a:gd name="T42" fmla="*/ 2147483647 w 455"/>
              <a:gd name="T43" fmla="*/ 0 h 6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5"/>
              <a:gd name="T67" fmla="*/ 0 h 649"/>
              <a:gd name="T68" fmla="*/ 455 w 455"/>
              <a:gd name="T69" fmla="*/ 649 h 6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5" h="649">
                <a:moveTo>
                  <a:pt x="107" y="0"/>
                </a:moveTo>
                <a:lnTo>
                  <a:pt x="67" y="252"/>
                </a:lnTo>
                <a:lnTo>
                  <a:pt x="108" y="306"/>
                </a:lnTo>
                <a:lnTo>
                  <a:pt x="43" y="361"/>
                </a:lnTo>
                <a:lnTo>
                  <a:pt x="35" y="400"/>
                </a:lnTo>
                <a:lnTo>
                  <a:pt x="53" y="428"/>
                </a:lnTo>
                <a:lnTo>
                  <a:pt x="35" y="442"/>
                </a:lnTo>
                <a:lnTo>
                  <a:pt x="0" y="588"/>
                </a:lnTo>
                <a:lnTo>
                  <a:pt x="211" y="621"/>
                </a:lnTo>
                <a:lnTo>
                  <a:pt x="419" y="649"/>
                </a:lnTo>
                <a:lnTo>
                  <a:pt x="446" y="509"/>
                </a:lnTo>
                <a:lnTo>
                  <a:pt x="455" y="434"/>
                </a:lnTo>
                <a:lnTo>
                  <a:pt x="424" y="412"/>
                </a:lnTo>
                <a:lnTo>
                  <a:pt x="378" y="420"/>
                </a:lnTo>
                <a:lnTo>
                  <a:pt x="325" y="425"/>
                </a:lnTo>
                <a:lnTo>
                  <a:pt x="319" y="374"/>
                </a:lnTo>
                <a:lnTo>
                  <a:pt x="248" y="317"/>
                </a:lnTo>
                <a:lnTo>
                  <a:pt x="251" y="290"/>
                </a:lnTo>
                <a:lnTo>
                  <a:pt x="263" y="248"/>
                </a:lnTo>
                <a:lnTo>
                  <a:pt x="159" y="113"/>
                </a:lnTo>
                <a:lnTo>
                  <a:pt x="182" y="8"/>
                </a:lnTo>
                <a:lnTo>
                  <a:pt x="107" y="0"/>
                </a:lnTo>
              </a:path>
            </a:pathLst>
          </a:custGeom>
          <a:solidFill>
            <a:srgbClr val="FFA623"/>
          </a:solidFill>
          <a:ln w="12700" cap="rnd">
            <a:solidFill>
              <a:srgbClr val="000000"/>
            </a:solidFill>
            <a:round/>
            <a:headEnd/>
            <a:tailEnd/>
          </a:ln>
        </p:spPr>
        <p:txBody>
          <a:bodyPr/>
          <a:lstStyle/>
          <a:p>
            <a:endParaRPr lang="en-US"/>
          </a:p>
        </p:txBody>
      </p:sp>
      <p:sp>
        <p:nvSpPr>
          <p:cNvPr id="19461" name="Freeform 2053"/>
          <p:cNvSpPr>
            <a:spLocks noChangeAspect="1"/>
          </p:cNvSpPr>
          <p:nvPr/>
        </p:nvSpPr>
        <p:spPr bwMode="auto">
          <a:xfrm>
            <a:off x="2359025" y="2181225"/>
            <a:ext cx="793750" cy="774700"/>
          </a:xfrm>
          <a:custGeom>
            <a:avLst/>
            <a:gdLst>
              <a:gd name="T0" fmla="*/ 2147483647 w 412"/>
              <a:gd name="T1" fmla="*/ 0 h 480"/>
              <a:gd name="T2" fmla="*/ 2147483647 w 412"/>
              <a:gd name="T3" fmla="*/ 2147483647 h 480"/>
              <a:gd name="T4" fmla="*/ 2147483647 w 412"/>
              <a:gd name="T5" fmla="*/ 2147483647 h 480"/>
              <a:gd name="T6" fmla="*/ 2147483647 w 412"/>
              <a:gd name="T7" fmla="*/ 2147483647 h 480"/>
              <a:gd name="T8" fmla="*/ 2147483647 w 412"/>
              <a:gd name="T9" fmla="*/ 2147483647 h 480"/>
              <a:gd name="T10" fmla="*/ 0 w 412"/>
              <a:gd name="T11" fmla="*/ 2147483647 h 480"/>
              <a:gd name="T12" fmla="*/ 2147483647 w 412"/>
              <a:gd name="T13" fmla="*/ 2147483647 h 480"/>
              <a:gd name="T14" fmla="*/ 2147483647 w 412"/>
              <a:gd name="T15" fmla="*/ 2147483647 h 480"/>
              <a:gd name="T16" fmla="*/ 0 60000 65536"/>
              <a:gd name="T17" fmla="*/ 0 60000 65536"/>
              <a:gd name="T18" fmla="*/ 0 60000 65536"/>
              <a:gd name="T19" fmla="*/ 0 60000 65536"/>
              <a:gd name="T20" fmla="*/ 0 60000 65536"/>
              <a:gd name="T21" fmla="*/ 0 60000 65536"/>
              <a:gd name="T22" fmla="*/ 0 60000 65536"/>
              <a:gd name="T23" fmla="*/ 0 60000 65536"/>
              <a:gd name="T24" fmla="*/ 0 w 412"/>
              <a:gd name="T25" fmla="*/ 0 h 480"/>
              <a:gd name="T26" fmla="*/ 412 w 412"/>
              <a:gd name="T27" fmla="*/ 480 h 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 h="480">
                <a:moveTo>
                  <a:pt x="75" y="0"/>
                </a:moveTo>
                <a:lnTo>
                  <a:pt x="276" y="23"/>
                </a:lnTo>
                <a:lnTo>
                  <a:pt x="264" y="119"/>
                </a:lnTo>
                <a:lnTo>
                  <a:pt x="412" y="132"/>
                </a:lnTo>
                <a:lnTo>
                  <a:pt x="371" y="480"/>
                </a:lnTo>
                <a:lnTo>
                  <a:pt x="0" y="444"/>
                </a:lnTo>
                <a:lnTo>
                  <a:pt x="38" y="221"/>
                </a:lnTo>
                <a:lnTo>
                  <a:pt x="76" y="3"/>
                </a:lnTo>
              </a:path>
            </a:pathLst>
          </a:custGeom>
          <a:solidFill>
            <a:srgbClr val="FFFFCC"/>
          </a:solidFill>
          <a:ln w="12700" cap="rnd">
            <a:solidFill>
              <a:schemeClr val="tx1"/>
            </a:solidFill>
            <a:round/>
            <a:headEnd/>
            <a:tailEnd/>
          </a:ln>
        </p:spPr>
        <p:txBody>
          <a:bodyPr/>
          <a:lstStyle/>
          <a:p>
            <a:endParaRPr lang="en-US"/>
          </a:p>
        </p:txBody>
      </p:sp>
      <p:sp>
        <p:nvSpPr>
          <p:cNvPr id="19462" name="Freeform 2054" descr="Wide upward diagonal"/>
          <p:cNvSpPr>
            <a:spLocks noChangeAspect="1"/>
          </p:cNvSpPr>
          <p:nvPr/>
        </p:nvSpPr>
        <p:spPr bwMode="auto">
          <a:xfrm>
            <a:off x="2395538" y="1195388"/>
            <a:ext cx="1489075" cy="698500"/>
          </a:xfrm>
          <a:custGeom>
            <a:avLst/>
            <a:gdLst>
              <a:gd name="T0" fmla="*/ 2147483647 w 555"/>
              <a:gd name="T1" fmla="*/ 0 h 350"/>
              <a:gd name="T2" fmla="*/ 2147483647 w 555"/>
              <a:gd name="T3" fmla="*/ 2147483647 h 350"/>
              <a:gd name="T4" fmla="*/ 2147483647 w 555"/>
              <a:gd name="T5" fmla="*/ 2147483647 h 350"/>
              <a:gd name="T6" fmla="*/ 2147483647 w 555"/>
              <a:gd name="T7" fmla="*/ 2147483647 h 350"/>
              <a:gd name="T8" fmla="*/ 2147483647 w 555"/>
              <a:gd name="T9" fmla="*/ 2147483647 h 350"/>
              <a:gd name="T10" fmla="*/ 2147483647 w 555"/>
              <a:gd name="T11" fmla="*/ 2147483647 h 350"/>
              <a:gd name="T12" fmla="*/ 2147483647 w 555"/>
              <a:gd name="T13" fmla="*/ 2147483647 h 350"/>
              <a:gd name="T14" fmla="*/ 2147483647 w 555"/>
              <a:gd name="T15" fmla="*/ 2147483647 h 350"/>
              <a:gd name="T16" fmla="*/ 2147483647 w 555"/>
              <a:gd name="T17" fmla="*/ 2147483647 h 350"/>
              <a:gd name="T18" fmla="*/ 2147483647 w 555"/>
              <a:gd name="T19" fmla="*/ 2147483647 h 350"/>
              <a:gd name="T20" fmla="*/ 2147483647 w 555"/>
              <a:gd name="T21" fmla="*/ 2147483647 h 350"/>
              <a:gd name="T22" fmla="*/ 2147483647 w 555"/>
              <a:gd name="T23" fmla="*/ 2147483647 h 350"/>
              <a:gd name="T24" fmla="*/ 2147483647 w 555"/>
              <a:gd name="T25" fmla="*/ 2147483647 h 350"/>
              <a:gd name="T26" fmla="*/ 2147483647 w 555"/>
              <a:gd name="T27" fmla="*/ 2147483647 h 350"/>
              <a:gd name="T28" fmla="*/ 2147483647 w 555"/>
              <a:gd name="T29" fmla="*/ 2147483647 h 350"/>
              <a:gd name="T30" fmla="*/ 2147483647 w 555"/>
              <a:gd name="T31" fmla="*/ 2147483647 h 350"/>
              <a:gd name="T32" fmla="*/ 2147483647 w 555"/>
              <a:gd name="T33" fmla="*/ 2147483647 h 350"/>
              <a:gd name="T34" fmla="*/ 0 w 555"/>
              <a:gd name="T35" fmla="*/ 2147483647 h 350"/>
              <a:gd name="T36" fmla="*/ 2147483647 w 555"/>
              <a:gd name="T37" fmla="*/ 0 h 3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50"/>
              <a:gd name="T59" fmla="*/ 555 w 555"/>
              <a:gd name="T60" fmla="*/ 350 h 3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50">
                <a:moveTo>
                  <a:pt x="9" y="0"/>
                </a:moveTo>
                <a:lnTo>
                  <a:pt x="118" y="14"/>
                </a:lnTo>
                <a:lnTo>
                  <a:pt x="184" y="23"/>
                </a:lnTo>
                <a:lnTo>
                  <a:pt x="271" y="32"/>
                </a:lnTo>
                <a:lnTo>
                  <a:pt x="351" y="40"/>
                </a:lnTo>
                <a:lnTo>
                  <a:pt x="489" y="50"/>
                </a:lnTo>
                <a:lnTo>
                  <a:pt x="554" y="55"/>
                </a:lnTo>
                <a:lnTo>
                  <a:pt x="552" y="340"/>
                </a:lnTo>
                <a:lnTo>
                  <a:pt x="213" y="311"/>
                </a:lnTo>
                <a:lnTo>
                  <a:pt x="206" y="349"/>
                </a:lnTo>
                <a:lnTo>
                  <a:pt x="193" y="331"/>
                </a:lnTo>
                <a:lnTo>
                  <a:pt x="162" y="334"/>
                </a:lnTo>
                <a:lnTo>
                  <a:pt x="117" y="341"/>
                </a:lnTo>
                <a:lnTo>
                  <a:pt x="109" y="292"/>
                </a:lnTo>
                <a:lnTo>
                  <a:pt x="56" y="252"/>
                </a:lnTo>
                <a:lnTo>
                  <a:pt x="64" y="215"/>
                </a:lnTo>
                <a:lnTo>
                  <a:pt x="69" y="185"/>
                </a:lnTo>
                <a:lnTo>
                  <a:pt x="0" y="87"/>
                </a:lnTo>
                <a:lnTo>
                  <a:pt x="9" y="0"/>
                </a:lnTo>
              </a:path>
            </a:pathLst>
          </a:custGeom>
          <a:solidFill>
            <a:srgbClr val="FFFFCC"/>
          </a:solidFill>
          <a:ln w="12700" cap="rnd">
            <a:solidFill>
              <a:srgbClr val="000000"/>
            </a:solidFill>
            <a:round/>
            <a:headEnd/>
            <a:tailEnd/>
          </a:ln>
        </p:spPr>
        <p:txBody>
          <a:bodyPr/>
          <a:lstStyle/>
          <a:p>
            <a:endParaRPr lang="en-US"/>
          </a:p>
        </p:txBody>
      </p:sp>
      <p:sp>
        <p:nvSpPr>
          <p:cNvPr id="19463" name="Freeform 2055" descr="Wide upward diagonal"/>
          <p:cNvSpPr>
            <a:spLocks noChangeAspect="1"/>
          </p:cNvSpPr>
          <p:nvPr/>
        </p:nvSpPr>
        <p:spPr bwMode="auto">
          <a:xfrm>
            <a:off x="2857500" y="1809750"/>
            <a:ext cx="1022350" cy="627063"/>
          </a:xfrm>
          <a:custGeom>
            <a:avLst/>
            <a:gdLst>
              <a:gd name="T0" fmla="*/ 2147483647 w 531"/>
              <a:gd name="T1" fmla="*/ 0 h 389"/>
              <a:gd name="T2" fmla="*/ 2147483647 w 531"/>
              <a:gd name="T3" fmla="*/ 2147483647 h 389"/>
              <a:gd name="T4" fmla="*/ 0 w 531"/>
              <a:gd name="T5" fmla="*/ 2147483647 h 389"/>
              <a:gd name="T6" fmla="*/ 2147483647 w 531"/>
              <a:gd name="T7" fmla="*/ 2147483647 h 389"/>
              <a:gd name="T8" fmla="*/ 2147483647 w 531"/>
              <a:gd name="T9" fmla="*/ 2147483647 h 389"/>
              <a:gd name="T10" fmla="*/ 2147483647 w 531"/>
              <a:gd name="T11" fmla="*/ 2147483647 h 389"/>
              <a:gd name="T12" fmla="*/ 2147483647 w 531"/>
              <a:gd name="T13" fmla="*/ 0 h 389"/>
              <a:gd name="T14" fmla="*/ 0 60000 65536"/>
              <a:gd name="T15" fmla="*/ 0 60000 65536"/>
              <a:gd name="T16" fmla="*/ 0 60000 65536"/>
              <a:gd name="T17" fmla="*/ 0 60000 65536"/>
              <a:gd name="T18" fmla="*/ 0 60000 65536"/>
              <a:gd name="T19" fmla="*/ 0 60000 65536"/>
              <a:gd name="T20" fmla="*/ 0 60000 65536"/>
              <a:gd name="T21" fmla="*/ 0 w 531"/>
              <a:gd name="T22" fmla="*/ 0 h 389"/>
              <a:gd name="T23" fmla="*/ 531 w 531"/>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1" h="389">
                <a:moveTo>
                  <a:pt x="51" y="0"/>
                </a:moveTo>
                <a:lnTo>
                  <a:pt x="32" y="145"/>
                </a:lnTo>
                <a:lnTo>
                  <a:pt x="0" y="353"/>
                </a:lnTo>
                <a:lnTo>
                  <a:pt x="153" y="364"/>
                </a:lnTo>
                <a:lnTo>
                  <a:pt x="509" y="389"/>
                </a:lnTo>
                <a:lnTo>
                  <a:pt x="531" y="39"/>
                </a:lnTo>
                <a:lnTo>
                  <a:pt x="51" y="0"/>
                </a:lnTo>
              </a:path>
            </a:pathLst>
          </a:custGeom>
          <a:solidFill>
            <a:srgbClr val="FFFFCC"/>
          </a:solidFill>
          <a:ln w="12700" cap="rnd">
            <a:solidFill>
              <a:srgbClr val="000000"/>
            </a:solidFill>
            <a:round/>
            <a:headEnd/>
            <a:tailEnd/>
          </a:ln>
        </p:spPr>
        <p:txBody>
          <a:bodyPr/>
          <a:lstStyle/>
          <a:p>
            <a:endParaRPr lang="en-US"/>
          </a:p>
        </p:txBody>
      </p:sp>
      <p:sp>
        <p:nvSpPr>
          <p:cNvPr id="19464" name="Freeform 2056"/>
          <p:cNvSpPr>
            <a:spLocks noChangeAspect="1"/>
          </p:cNvSpPr>
          <p:nvPr/>
        </p:nvSpPr>
        <p:spPr bwMode="auto">
          <a:xfrm>
            <a:off x="2111375" y="2890838"/>
            <a:ext cx="960438" cy="800100"/>
          </a:xfrm>
          <a:custGeom>
            <a:avLst/>
            <a:gdLst>
              <a:gd name="T0" fmla="*/ 2147483647 w 499"/>
              <a:gd name="T1" fmla="*/ 0 h 496"/>
              <a:gd name="T2" fmla="*/ 2147483647 w 499"/>
              <a:gd name="T3" fmla="*/ 2147483647 h 496"/>
              <a:gd name="T4" fmla="*/ 2147483647 w 499"/>
              <a:gd name="T5" fmla="*/ 2147483647 h 496"/>
              <a:gd name="T6" fmla="*/ 2147483647 w 499"/>
              <a:gd name="T7" fmla="*/ 2147483647 h 496"/>
              <a:gd name="T8" fmla="*/ 2147483647 w 499"/>
              <a:gd name="T9" fmla="*/ 2147483647 h 496"/>
              <a:gd name="T10" fmla="*/ 2147483647 w 499"/>
              <a:gd name="T11" fmla="*/ 2147483647 h 496"/>
              <a:gd name="T12" fmla="*/ 2147483647 w 499"/>
              <a:gd name="T13" fmla="*/ 2147483647 h 496"/>
              <a:gd name="T14" fmla="*/ 2147483647 w 499"/>
              <a:gd name="T15" fmla="*/ 2147483647 h 496"/>
              <a:gd name="T16" fmla="*/ 2147483647 w 499"/>
              <a:gd name="T17" fmla="*/ 2147483647 h 496"/>
              <a:gd name="T18" fmla="*/ 2147483647 w 499"/>
              <a:gd name="T19" fmla="*/ 2147483647 h 496"/>
              <a:gd name="T20" fmla="*/ 2147483647 w 499"/>
              <a:gd name="T21" fmla="*/ 2147483647 h 496"/>
              <a:gd name="T22" fmla="*/ 0 w 499"/>
              <a:gd name="T23" fmla="*/ 2147483647 h 496"/>
              <a:gd name="T24" fmla="*/ 2147483647 w 499"/>
              <a:gd name="T25" fmla="*/ 2147483647 h 496"/>
              <a:gd name="T26" fmla="*/ 2147483647 w 499"/>
              <a:gd name="T27" fmla="*/ 2147483647 h 496"/>
              <a:gd name="T28" fmla="*/ 2147483647 w 499"/>
              <a:gd name="T29" fmla="*/ 2147483647 h 496"/>
              <a:gd name="T30" fmla="*/ 2147483647 w 499"/>
              <a:gd name="T31" fmla="*/ 0 h 4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9"/>
              <a:gd name="T49" fmla="*/ 0 h 496"/>
              <a:gd name="T50" fmla="*/ 499 w 499"/>
              <a:gd name="T51" fmla="*/ 496 h 4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9" h="496">
                <a:moveTo>
                  <a:pt x="126" y="0"/>
                </a:moveTo>
                <a:lnTo>
                  <a:pt x="117" y="64"/>
                </a:lnTo>
                <a:lnTo>
                  <a:pt x="74" y="57"/>
                </a:lnTo>
                <a:lnTo>
                  <a:pt x="76" y="141"/>
                </a:lnTo>
                <a:lnTo>
                  <a:pt x="56" y="157"/>
                </a:lnTo>
                <a:lnTo>
                  <a:pt x="86" y="208"/>
                </a:lnTo>
                <a:lnTo>
                  <a:pt x="56" y="230"/>
                </a:lnTo>
                <a:lnTo>
                  <a:pt x="35" y="263"/>
                </a:lnTo>
                <a:lnTo>
                  <a:pt x="15" y="303"/>
                </a:lnTo>
                <a:lnTo>
                  <a:pt x="32" y="324"/>
                </a:lnTo>
                <a:lnTo>
                  <a:pt x="3" y="333"/>
                </a:lnTo>
                <a:lnTo>
                  <a:pt x="0" y="366"/>
                </a:lnTo>
                <a:lnTo>
                  <a:pt x="281" y="493"/>
                </a:lnTo>
                <a:lnTo>
                  <a:pt x="439" y="496"/>
                </a:lnTo>
                <a:lnTo>
                  <a:pt x="499" y="38"/>
                </a:lnTo>
                <a:lnTo>
                  <a:pt x="126" y="0"/>
                </a:lnTo>
              </a:path>
            </a:pathLst>
          </a:custGeom>
          <a:solidFill>
            <a:srgbClr val="800000"/>
          </a:solidFill>
          <a:ln w="12700" cap="rnd">
            <a:solidFill>
              <a:srgbClr val="000000"/>
            </a:solidFill>
            <a:round/>
            <a:headEnd/>
            <a:tailEnd/>
          </a:ln>
        </p:spPr>
        <p:txBody>
          <a:bodyPr/>
          <a:lstStyle/>
          <a:p>
            <a:endParaRPr lang="en-US"/>
          </a:p>
        </p:txBody>
      </p:sp>
      <p:sp>
        <p:nvSpPr>
          <p:cNvPr id="19465" name="Freeform 2057" descr="Wide upward diagonal"/>
          <p:cNvSpPr>
            <a:spLocks noChangeAspect="1"/>
          </p:cNvSpPr>
          <p:nvPr/>
        </p:nvSpPr>
        <p:spPr bwMode="auto">
          <a:xfrm>
            <a:off x="2952750" y="2946400"/>
            <a:ext cx="1019175" cy="760413"/>
          </a:xfrm>
          <a:custGeom>
            <a:avLst/>
            <a:gdLst>
              <a:gd name="T0" fmla="*/ 2147483647 w 528"/>
              <a:gd name="T1" fmla="*/ 0 h 470"/>
              <a:gd name="T2" fmla="*/ 2147483647 w 528"/>
              <a:gd name="T3" fmla="*/ 2147483647 h 470"/>
              <a:gd name="T4" fmla="*/ 2147483647 w 528"/>
              <a:gd name="T5" fmla="*/ 2147483647 h 470"/>
              <a:gd name="T6" fmla="*/ 2147483647 w 528"/>
              <a:gd name="T7" fmla="*/ 2147483647 h 470"/>
              <a:gd name="T8" fmla="*/ 2147483647 w 528"/>
              <a:gd name="T9" fmla="*/ 2147483647 h 470"/>
              <a:gd name="T10" fmla="*/ 2147483647 w 528"/>
              <a:gd name="T11" fmla="*/ 2147483647 h 470"/>
              <a:gd name="T12" fmla="*/ 2147483647 w 528"/>
              <a:gd name="T13" fmla="*/ 2147483647 h 470"/>
              <a:gd name="T14" fmla="*/ 2147483647 w 528"/>
              <a:gd name="T15" fmla="*/ 2147483647 h 470"/>
              <a:gd name="T16" fmla="*/ 0 w 528"/>
              <a:gd name="T17" fmla="*/ 2147483647 h 470"/>
              <a:gd name="T18" fmla="*/ 2147483647 w 528"/>
              <a:gd name="T19" fmla="*/ 2147483647 h 470"/>
              <a:gd name="T20" fmla="*/ 2147483647 w 528"/>
              <a:gd name="T21" fmla="*/ 0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470"/>
              <a:gd name="T35" fmla="*/ 528 w 528"/>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470">
                <a:moveTo>
                  <a:pt x="64" y="0"/>
                </a:moveTo>
                <a:lnTo>
                  <a:pt x="528" y="19"/>
                </a:lnTo>
                <a:lnTo>
                  <a:pt x="505" y="434"/>
                </a:lnTo>
                <a:lnTo>
                  <a:pt x="354" y="426"/>
                </a:lnTo>
                <a:lnTo>
                  <a:pt x="214" y="423"/>
                </a:lnTo>
                <a:lnTo>
                  <a:pt x="214" y="439"/>
                </a:lnTo>
                <a:lnTo>
                  <a:pt x="96" y="439"/>
                </a:lnTo>
                <a:lnTo>
                  <a:pt x="89" y="470"/>
                </a:lnTo>
                <a:lnTo>
                  <a:pt x="0" y="460"/>
                </a:lnTo>
                <a:lnTo>
                  <a:pt x="46" y="108"/>
                </a:lnTo>
                <a:lnTo>
                  <a:pt x="64" y="0"/>
                </a:lnTo>
              </a:path>
            </a:pathLst>
          </a:custGeom>
          <a:solidFill>
            <a:srgbClr val="FFA623"/>
          </a:solidFill>
          <a:ln w="12700" cap="rnd">
            <a:solidFill>
              <a:schemeClr val="tx1"/>
            </a:solidFill>
            <a:round/>
            <a:headEnd/>
            <a:tailEnd/>
          </a:ln>
        </p:spPr>
        <p:txBody>
          <a:bodyPr/>
          <a:lstStyle/>
          <a:p>
            <a:endParaRPr lang="en-US"/>
          </a:p>
        </p:txBody>
      </p:sp>
      <p:sp>
        <p:nvSpPr>
          <p:cNvPr id="19466" name="Freeform 2058"/>
          <p:cNvSpPr>
            <a:spLocks noChangeAspect="1"/>
          </p:cNvSpPr>
          <p:nvPr/>
        </p:nvSpPr>
        <p:spPr bwMode="auto">
          <a:xfrm>
            <a:off x="5300663" y="1565275"/>
            <a:ext cx="641350" cy="615950"/>
          </a:xfrm>
          <a:custGeom>
            <a:avLst/>
            <a:gdLst>
              <a:gd name="T0" fmla="*/ 2147483647 w 333"/>
              <a:gd name="T1" fmla="*/ 2147483647 h 382"/>
              <a:gd name="T2" fmla="*/ 2147483647 w 333"/>
              <a:gd name="T3" fmla="*/ 2147483647 h 382"/>
              <a:gd name="T4" fmla="*/ 2147483647 w 333"/>
              <a:gd name="T5" fmla="*/ 2147483647 h 382"/>
              <a:gd name="T6" fmla="*/ 2147483647 w 333"/>
              <a:gd name="T7" fmla="*/ 0 h 382"/>
              <a:gd name="T8" fmla="*/ 2147483647 w 333"/>
              <a:gd name="T9" fmla="*/ 2147483647 h 382"/>
              <a:gd name="T10" fmla="*/ 2147483647 w 333"/>
              <a:gd name="T11" fmla="*/ 2147483647 h 382"/>
              <a:gd name="T12" fmla="*/ 2147483647 w 333"/>
              <a:gd name="T13" fmla="*/ 2147483647 h 382"/>
              <a:gd name="T14" fmla="*/ 2147483647 w 333"/>
              <a:gd name="T15" fmla="*/ 2147483647 h 382"/>
              <a:gd name="T16" fmla="*/ 2147483647 w 333"/>
              <a:gd name="T17" fmla="*/ 2147483647 h 382"/>
              <a:gd name="T18" fmla="*/ 2147483647 w 333"/>
              <a:gd name="T19" fmla="*/ 2147483647 h 382"/>
              <a:gd name="T20" fmla="*/ 2147483647 w 333"/>
              <a:gd name="T21" fmla="*/ 2147483647 h 382"/>
              <a:gd name="T22" fmla="*/ 2147483647 w 333"/>
              <a:gd name="T23" fmla="*/ 2147483647 h 382"/>
              <a:gd name="T24" fmla="*/ 2147483647 w 333"/>
              <a:gd name="T25" fmla="*/ 2147483647 h 382"/>
              <a:gd name="T26" fmla="*/ 2147483647 w 333"/>
              <a:gd name="T27" fmla="*/ 2147483647 h 382"/>
              <a:gd name="T28" fmla="*/ 2147483647 w 333"/>
              <a:gd name="T29" fmla="*/ 2147483647 h 382"/>
              <a:gd name="T30" fmla="*/ 2147483647 w 333"/>
              <a:gd name="T31" fmla="*/ 2147483647 h 382"/>
              <a:gd name="T32" fmla="*/ 2147483647 w 333"/>
              <a:gd name="T33" fmla="*/ 2147483647 h 382"/>
              <a:gd name="T34" fmla="*/ 2147483647 w 333"/>
              <a:gd name="T35" fmla="*/ 2147483647 h 382"/>
              <a:gd name="T36" fmla="*/ 2147483647 w 333"/>
              <a:gd name="T37" fmla="*/ 2147483647 h 382"/>
              <a:gd name="T38" fmla="*/ 2147483647 w 333"/>
              <a:gd name="T39" fmla="*/ 2147483647 h 382"/>
              <a:gd name="T40" fmla="*/ 2147483647 w 333"/>
              <a:gd name="T41" fmla="*/ 2147483647 h 382"/>
              <a:gd name="T42" fmla="*/ 2147483647 w 333"/>
              <a:gd name="T43" fmla="*/ 2147483647 h 382"/>
              <a:gd name="T44" fmla="*/ 2147483647 w 333"/>
              <a:gd name="T45" fmla="*/ 2147483647 h 382"/>
              <a:gd name="T46" fmla="*/ 2147483647 w 333"/>
              <a:gd name="T47" fmla="*/ 2147483647 h 382"/>
              <a:gd name="T48" fmla="*/ 2147483647 w 333"/>
              <a:gd name="T49" fmla="*/ 2147483647 h 382"/>
              <a:gd name="T50" fmla="*/ 2147483647 w 333"/>
              <a:gd name="T51" fmla="*/ 2147483647 h 382"/>
              <a:gd name="T52" fmla="*/ 2147483647 w 333"/>
              <a:gd name="T53" fmla="*/ 2147483647 h 382"/>
              <a:gd name="T54" fmla="*/ 2147483647 w 333"/>
              <a:gd name="T55" fmla="*/ 2147483647 h 382"/>
              <a:gd name="T56" fmla="*/ 2147483647 w 333"/>
              <a:gd name="T57" fmla="*/ 2147483647 h 382"/>
              <a:gd name="T58" fmla="*/ 2147483647 w 333"/>
              <a:gd name="T59" fmla="*/ 2147483647 h 382"/>
              <a:gd name="T60" fmla="*/ 2147483647 w 333"/>
              <a:gd name="T61" fmla="*/ 2147483647 h 382"/>
              <a:gd name="T62" fmla="*/ 2147483647 w 333"/>
              <a:gd name="T63" fmla="*/ 2147483647 h 382"/>
              <a:gd name="T64" fmla="*/ 2147483647 w 333"/>
              <a:gd name="T65" fmla="*/ 2147483647 h 382"/>
              <a:gd name="T66" fmla="*/ 2147483647 w 333"/>
              <a:gd name="T67" fmla="*/ 2147483647 h 382"/>
              <a:gd name="T68" fmla="*/ 0 w 333"/>
              <a:gd name="T69" fmla="*/ 2147483647 h 382"/>
              <a:gd name="T70" fmla="*/ 2147483647 w 333"/>
              <a:gd name="T71" fmla="*/ 2147483647 h 382"/>
              <a:gd name="T72" fmla="*/ 2147483647 w 333"/>
              <a:gd name="T73" fmla="*/ 2147483647 h 3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3"/>
              <a:gd name="T112" fmla="*/ 0 h 382"/>
              <a:gd name="T113" fmla="*/ 333 w 333"/>
              <a:gd name="T114" fmla="*/ 382 h 3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3" h="382">
                <a:moveTo>
                  <a:pt x="34" y="25"/>
                </a:moveTo>
                <a:lnTo>
                  <a:pt x="58" y="22"/>
                </a:lnTo>
                <a:lnTo>
                  <a:pt x="80" y="22"/>
                </a:lnTo>
                <a:lnTo>
                  <a:pt x="94" y="0"/>
                </a:lnTo>
                <a:lnTo>
                  <a:pt x="105" y="28"/>
                </a:lnTo>
                <a:lnTo>
                  <a:pt x="146" y="22"/>
                </a:lnTo>
                <a:lnTo>
                  <a:pt x="162" y="48"/>
                </a:lnTo>
                <a:lnTo>
                  <a:pt x="203" y="40"/>
                </a:lnTo>
                <a:lnTo>
                  <a:pt x="222" y="60"/>
                </a:lnTo>
                <a:lnTo>
                  <a:pt x="270" y="66"/>
                </a:lnTo>
                <a:lnTo>
                  <a:pt x="274" y="87"/>
                </a:lnTo>
                <a:lnTo>
                  <a:pt x="295" y="95"/>
                </a:lnTo>
                <a:lnTo>
                  <a:pt x="288" y="114"/>
                </a:lnTo>
                <a:lnTo>
                  <a:pt x="296" y="136"/>
                </a:lnTo>
                <a:lnTo>
                  <a:pt x="281" y="164"/>
                </a:lnTo>
                <a:lnTo>
                  <a:pt x="291" y="170"/>
                </a:lnTo>
                <a:lnTo>
                  <a:pt x="317" y="140"/>
                </a:lnTo>
                <a:lnTo>
                  <a:pt x="315" y="130"/>
                </a:lnTo>
                <a:lnTo>
                  <a:pt x="326" y="125"/>
                </a:lnTo>
                <a:lnTo>
                  <a:pt x="333" y="140"/>
                </a:lnTo>
                <a:lnTo>
                  <a:pt x="313" y="161"/>
                </a:lnTo>
                <a:lnTo>
                  <a:pt x="305" y="208"/>
                </a:lnTo>
                <a:lnTo>
                  <a:pt x="305" y="288"/>
                </a:lnTo>
                <a:lnTo>
                  <a:pt x="317" y="302"/>
                </a:lnTo>
                <a:lnTo>
                  <a:pt x="312" y="352"/>
                </a:lnTo>
                <a:lnTo>
                  <a:pt x="150" y="382"/>
                </a:lnTo>
                <a:lnTo>
                  <a:pt x="120" y="355"/>
                </a:lnTo>
                <a:lnTo>
                  <a:pt x="129" y="323"/>
                </a:lnTo>
                <a:lnTo>
                  <a:pt x="105" y="295"/>
                </a:lnTo>
                <a:lnTo>
                  <a:pt x="87" y="253"/>
                </a:lnTo>
                <a:lnTo>
                  <a:pt x="52" y="209"/>
                </a:lnTo>
                <a:lnTo>
                  <a:pt x="15" y="202"/>
                </a:lnTo>
                <a:lnTo>
                  <a:pt x="12" y="187"/>
                </a:lnTo>
                <a:lnTo>
                  <a:pt x="15" y="166"/>
                </a:lnTo>
                <a:lnTo>
                  <a:pt x="0" y="124"/>
                </a:lnTo>
                <a:lnTo>
                  <a:pt x="24" y="94"/>
                </a:lnTo>
                <a:lnTo>
                  <a:pt x="34" y="25"/>
                </a:lnTo>
              </a:path>
            </a:pathLst>
          </a:custGeom>
          <a:solidFill>
            <a:srgbClr val="FFA623"/>
          </a:solidFill>
          <a:ln w="12700" cap="rnd">
            <a:solidFill>
              <a:srgbClr val="000000"/>
            </a:solidFill>
            <a:round/>
            <a:headEnd/>
            <a:tailEnd/>
          </a:ln>
        </p:spPr>
        <p:txBody>
          <a:bodyPr/>
          <a:lstStyle/>
          <a:p>
            <a:endParaRPr lang="en-US"/>
          </a:p>
        </p:txBody>
      </p:sp>
      <p:grpSp>
        <p:nvGrpSpPr>
          <p:cNvPr id="3084" name="Group 2059"/>
          <p:cNvGrpSpPr>
            <a:grpSpLocks/>
          </p:cNvGrpSpPr>
          <p:nvPr/>
        </p:nvGrpSpPr>
        <p:grpSpPr bwMode="auto">
          <a:xfrm>
            <a:off x="5576889" y="1470423"/>
            <a:ext cx="973137" cy="783431"/>
            <a:chOff x="3090" y="1025"/>
            <a:chExt cx="505" cy="475"/>
          </a:xfrm>
          <a:solidFill>
            <a:srgbClr val="FFA623"/>
          </a:solidFill>
        </p:grpSpPr>
        <p:sp>
          <p:nvSpPr>
            <p:cNvPr id="3210" name="Freeform 2060"/>
            <p:cNvSpPr>
              <a:spLocks noChangeAspect="1"/>
            </p:cNvSpPr>
            <p:nvPr/>
          </p:nvSpPr>
          <p:spPr bwMode="auto">
            <a:xfrm>
              <a:off x="3090" y="1025"/>
              <a:ext cx="347" cy="150"/>
            </a:xfrm>
            <a:custGeom>
              <a:avLst/>
              <a:gdLst>
                <a:gd name="T0" fmla="*/ 0 w 300"/>
                <a:gd name="T1" fmla="*/ 110 h 130"/>
                <a:gd name="T2" fmla="*/ 103 w 300"/>
                <a:gd name="T3" fmla="*/ 0 h 130"/>
                <a:gd name="T4" fmla="*/ 86 w 300"/>
                <a:gd name="T5" fmla="*/ 44 h 130"/>
                <a:gd name="T6" fmla="*/ 99 w 300"/>
                <a:gd name="T7" fmla="*/ 59 h 130"/>
                <a:gd name="T8" fmla="*/ 131 w 300"/>
                <a:gd name="T9" fmla="*/ 40 h 130"/>
                <a:gd name="T10" fmla="*/ 204 w 300"/>
                <a:gd name="T11" fmla="*/ 68 h 130"/>
                <a:gd name="T12" fmla="*/ 234 w 300"/>
                <a:gd name="T13" fmla="*/ 44 h 130"/>
                <a:gd name="T14" fmla="*/ 330 w 300"/>
                <a:gd name="T15" fmla="*/ 32 h 130"/>
                <a:gd name="T16" fmla="*/ 348 w 300"/>
                <a:gd name="T17" fmla="*/ 60 h 130"/>
                <a:gd name="T18" fmla="*/ 385 w 300"/>
                <a:gd name="T19" fmla="*/ 53 h 130"/>
                <a:gd name="T20" fmla="*/ 458 w 300"/>
                <a:gd name="T21" fmla="*/ 83 h 130"/>
                <a:gd name="T22" fmla="*/ 463 w 300"/>
                <a:gd name="T23" fmla="*/ 104 h 130"/>
                <a:gd name="T24" fmla="*/ 384 w 300"/>
                <a:gd name="T25" fmla="*/ 122 h 130"/>
                <a:gd name="T26" fmla="*/ 361 w 300"/>
                <a:gd name="T27" fmla="*/ 110 h 130"/>
                <a:gd name="T28" fmla="*/ 319 w 300"/>
                <a:gd name="T29" fmla="*/ 113 h 130"/>
                <a:gd name="T30" fmla="*/ 274 w 300"/>
                <a:gd name="T31" fmla="*/ 141 h 130"/>
                <a:gd name="T32" fmla="*/ 253 w 300"/>
                <a:gd name="T33" fmla="*/ 142 h 130"/>
                <a:gd name="T34" fmla="*/ 236 w 300"/>
                <a:gd name="T35" fmla="*/ 122 h 130"/>
                <a:gd name="T36" fmla="*/ 208 w 300"/>
                <a:gd name="T37" fmla="*/ 197 h 130"/>
                <a:gd name="T38" fmla="*/ 179 w 300"/>
                <a:gd name="T39" fmla="*/ 198 h 130"/>
                <a:gd name="T40" fmla="*/ 168 w 300"/>
                <a:gd name="T41" fmla="*/ 170 h 130"/>
                <a:gd name="T42" fmla="*/ 105 w 300"/>
                <a:gd name="T43" fmla="*/ 156 h 130"/>
                <a:gd name="T44" fmla="*/ 76 w 300"/>
                <a:gd name="T45" fmla="*/ 133 h 130"/>
                <a:gd name="T46" fmla="*/ 25 w 300"/>
                <a:gd name="T47" fmla="*/ 141 h 130"/>
                <a:gd name="T48" fmla="*/ 0 w 300"/>
                <a:gd name="T49" fmla="*/ 110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0"/>
                <a:gd name="T76" fmla="*/ 0 h 130"/>
                <a:gd name="T77" fmla="*/ 300 w 300"/>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0" h="130">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path>
              </a:pathLst>
            </a:custGeom>
            <a:grpFill/>
            <a:ln w="12700" cap="rnd">
              <a:solidFill>
                <a:srgbClr val="000000"/>
              </a:solidFill>
              <a:round/>
              <a:headEnd/>
              <a:tailEnd/>
            </a:ln>
          </p:spPr>
          <p:txBody>
            <a:bodyPr/>
            <a:lstStyle/>
            <a:p>
              <a:pPr>
                <a:defRPr/>
              </a:pPr>
              <a:endParaRPr lang="en-US">
                <a:solidFill>
                  <a:srgbClr val="000000"/>
                </a:solidFill>
              </a:endParaRPr>
            </a:p>
          </p:txBody>
        </p:sp>
        <p:sp>
          <p:nvSpPr>
            <p:cNvPr id="3211" name="Freeform 2061"/>
            <p:cNvSpPr>
              <a:spLocks noChangeAspect="1"/>
            </p:cNvSpPr>
            <p:nvPr/>
          </p:nvSpPr>
          <p:spPr bwMode="auto">
            <a:xfrm>
              <a:off x="3347" y="1156"/>
              <a:ext cx="248" cy="344"/>
            </a:xfrm>
            <a:custGeom>
              <a:avLst/>
              <a:gdLst>
                <a:gd name="T0" fmla="*/ 63 w 248"/>
                <a:gd name="T1" fmla="*/ 14 h 344"/>
                <a:gd name="T2" fmla="*/ 72 w 248"/>
                <a:gd name="T3" fmla="*/ 35 h 344"/>
                <a:gd name="T4" fmla="*/ 54 w 248"/>
                <a:gd name="T5" fmla="*/ 47 h 344"/>
                <a:gd name="T6" fmla="*/ 53 w 248"/>
                <a:gd name="T7" fmla="*/ 100 h 344"/>
                <a:gd name="T8" fmla="*/ 44 w 248"/>
                <a:gd name="T9" fmla="*/ 66 h 344"/>
                <a:gd name="T10" fmla="*/ 8 w 248"/>
                <a:gd name="T11" fmla="*/ 99 h 344"/>
                <a:gd name="T12" fmla="*/ 0 w 248"/>
                <a:gd name="T13" fmla="*/ 195 h 344"/>
                <a:gd name="T14" fmla="*/ 23 w 248"/>
                <a:gd name="T15" fmla="*/ 242 h 344"/>
                <a:gd name="T16" fmla="*/ 25 w 248"/>
                <a:gd name="T17" fmla="*/ 267 h 344"/>
                <a:gd name="T18" fmla="*/ 27 w 248"/>
                <a:gd name="T19" fmla="*/ 286 h 344"/>
                <a:gd name="T20" fmla="*/ 25 w 248"/>
                <a:gd name="T21" fmla="*/ 304 h 344"/>
                <a:gd name="T22" fmla="*/ 23 w 248"/>
                <a:gd name="T23" fmla="*/ 344 h 344"/>
                <a:gd name="T24" fmla="*/ 122 w 248"/>
                <a:gd name="T25" fmla="*/ 339 h 344"/>
                <a:gd name="T26" fmla="*/ 248 w 248"/>
                <a:gd name="T27" fmla="*/ 323 h 344"/>
                <a:gd name="T28" fmla="*/ 224 w 248"/>
                <a:gd name="T29" fmla="*/ 311 h 344"/>
                <a:gd name="T30" fmla="*/ 211 w 248"/>
                <a:gd name="T31" fmla="*/ 293 h 344"/>
                <a:gd name="T32" fmla="*/ 230 w 248"/>
                <a:gd name="T33" fmla="*/ 278 h 344"/>
                <a:gd name="T34" fmla="*/ 230 w 248"/>
                <a:gd name="T35" fmla="*/ 260 h 344"/>
                <a:gd name="T36" fmla="*/ 221 w 248"/>
                <a:gd name="T37" fmla="*/ 244 h 344"/>
                <a:gd name="T38" fmla="*/ 230 w 248"/>
                <a:gd name="T39" fmla="*/ 232 h 344"/>
                <a:gd name="T40" fmla="*/ 248 w 248"/>
                <a:gd name="T41" fmla="*/ 233 h 344"/>
                <a:gd name="T42" fmla="*/ 244 w 248"/>
                <a:gd name="T43" fmla="*/ 187 h 344"/>
                <a:gd name="T44" fmla="*/ 240 w 248"/>
                <a:gd name="T45" fmla="*/ 159 h 344"/>
                <a:gd name="T46" fmla="*/ 229 w 248"/>
                <a:gd name="T47" fmla="*/ 142 h 344"/>
                <a:gd name="T48" fmla="*/ 219 w 248"/>
                <a:gd name="T49" fmla="*/ 132 h 344"/>
                <a:gd name="T50" fmla="*/ 203 w 248"/>
                <a:gd name="T51" fmla="*/ 128 h 344"/>
                <a:gd name="T52" fmla="*/ 188 w 248"/>
                <a:gd name="T53" fmla="*/ 128 h 344"/>
                <a:gd name="T54" fmla="*/ 171 w 248"/>
                <a:gd name="T55" fmla="*/ 150 h 344"/>
                <a:gd name="T56" fmla="*/ 161 w 248"/>
                <a:gd name="T57" fmla="*/ 157 h 344"/>
                <a:gd name="T58" fmla="*/ 154 w 248"/>
                <a:gd name="T59" fmla="*/ 159 h 344"/>
                <a:gd name="T60" fmla="*/ 146 w 248"/>
                <a:gd name="T61" fmla="*/ 156 h 344"/>
                <a:gd name="T62" fmla="*/ 144 w 248"/>
                <a:gd name="T63" fmla="*/ 145 h 344"/>
                <a:gd name="T64" fmla="*/ 146 w 248"/>
                <a:gd name="T65" fmla="*/ 139 h 344"/>
                <a:gd name="T66" fmla="*/ 153 w 248"/>
                <a:gd name="T67" fmla="*/ 132 h 344"/>
                <a:gd name="T68" fmla="*/ 160 w 248"/>
                <a:gd name="T69" fmla="*/ 128 h 344"/>
                <a:gd name="T70" fmla="*/ 167 w 248"/>
                <a:gd name="T71" fmla="*/ 127 h 344"/>
                <a:gd name="T72" fmla="*/ 167 w 248"/>
                <a:gd name="T73" fmla="*/ 114 h 344"/>
                <a:gd name="T74" fmla="*/ 185 w 248"/>
                <a:gd name="T75" fmla="*/ 100 h 344"/>
                <a:gd name="T76" fmla="*/ 167 w 248"/>
                <a:gd name="T77" fmla="*/ 57 h 344"/>
                <a:gd name="T78" fmla="*/ 167 w 248"/>
                <a:gd name="T79" fmla="*/ 36 h 344"/>
                <a:gd name="T80" fmla="*/ 136 w 248"/>
                <a:gd name="T81" fmla="*/ 28 h 344"/>
                <a:gd name="T82" fmla="*/ 90 w 248"/>
                <a:gd name="T83" fmla="*/ 0 h 344"/>
                <a:gd name="T84" fmla="*/ 63 w 248"/>
                <a:gd name="T85" fmla="*/ 14 h 3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344"/>
                <a:gd name="T131" fmla="*/ 248 w 248"/>
                <a:gd name="T132" fmla="*/ 344 h 3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344">
                  <a:moveTo>
                    <a:pt x="63" y="14"/>
                  </a:moveTo>
                  <a:lnTo>
                    <a:pt x="72" y="35"/>
                  </a:lnTo>
                  <a:lnTo>
                    <a:pt x="54" y="47"/>
                  </a:lnTo>
                  <a:lnTo>
                    <a:pt x="53" y="100"/>
                  </a:lnTo>
                  <a:lnTo>
                    <a:pt x="44" y="66"/>
                  </a:lnTo>
                  <a:lnTo>
                    <a:pt x="8" y="99"/>
                  </a:lnTo>
                  <a:lnTo>
                    <a:pt x="0" y="195"/>
                  </a:lnTo>
                  <a:lnTo>
                    <a:pt x="23" y="242"/>
                  </a:lnTo>
                  <a:lnTo>
                    <a:pt x="25" y="267"/>
                  </a:lnTo>
                  <a:lnTo>
                    <a:pt x="27" y="286"/>
                  </a:lnTo>
                  <a:lnTo>
                    <a:pt x="25" y="304"/>
                  </a:lnTo>
                  <a:lnTo>
                    <a:pt x="23" y="344"/>
                  </a:lnTo>
                  <a:lnTo>
                    <a:pt x="122" y="339"/>
                  </a:lnTo>
                  <a:lnTo>
                    <a:pt x="248" y="323"/>
                  </a:lnTo>
                  <a:lnTo>
                    <a:pt x="224" y="311"/>
                  </a:lnTo>
                  <a:lnTo>
                    <a:pt x="211" y="293"/>
                  </a:lnTo>
                  <a:lnTo>
                    <a:pt x="230" y="278"/>
                  </a:lnTo>
                  <a:lnTo>
                    <a:pt x="230" y="260"/>
                  </a:lnTo>
                  <a:lnTo>
                    <a:pt x="221" y="244"/>
                  </a:lnTo>
                  <a:lnTo>
                    <a:pt x="230" y="232"/>
                  </a:lnTo>
                  <a:lnTo>
                    <a:pt x="248" y="233"/>
                  </a:lnTo>
                  <a:lnTo>
                    <a:pt x="244" y="187"/>
                  </a:lnTo>
                  <a:lnTo>
                    <a:pt x="240" y="159"/>
                  </a:lnTo>
                  <a:lnTo>
                    <a:pt x="229" y="142"/>
                  </a:lnTo>
                  <a:lnTo>
                    <a:pt x="219" y="132"/>
                  </a:lnTo>
                  <a:lnTo>
                    <a:pt x="203" y="128"/>
                  </a:lnTo>
                  <a:lnTo>
                    <a:pt x="188" y="128"/>
                  </a:lnTo>
                  <a:lnTo>
                    <a:pt x="171" y="150"/>
                  </a:lnTo>
                  <a:lnTo>
                    <a:pt x="161" y="157"/>
                  </a:lnTo>
                  <a:lnTo>
                    <a:pt x="154" y="159"/>
                  </a:lnTo>
                  <a:lnTo>
                    <a:pt x="146" y="156"/>
                  </a:lnTo>
                  <a:lnTo>
                    <a:pt x="144" y="145"/>
                  </a:lnTo>
                  <a:lnTo>
                    <a:pt x="146" y="139"/>
                  </a:lnTo>
                  <a:lnTo>
                    <a:pt x="153" y="132"/>
                  </a:lnTo>
                  <a:lnTo>
                    <a:pt x="160" y="128"/>
                  </a:lnTo>
                  <a:lnTo>
                    <a:pt x="167" y="127"/>
                  </a:lnTo>
                  <a:lnTo>
                    <a:pt x="167" y="114"/>
                  </a:lnTo>
                  <a:lnTo>
                    <a:pt x="185" y="100"/>
                  </a:lnTo>
                  <a:lnTo>
                    <a:pt x="167" y="57"/>
                  </a:lnTo>
                  <a:lnTo>
                    <a:pt x="167" y="36"/>
                  </a:lnTo>
                  <a:lnTo>
                    <a:pt x="136" y="28"/>
                  </a:lnTo>
                  <a:lnTo>
                    <a:pt x="90" y="0"/>
                  </a:lnTo>
                  <a:lnTo>
                    <a:pt x="63" y="14"/>
                  </a:lnTo>
                </a:path>
              </a:pathLst>
            </a:custGeom>
            <a:grpFill/>
            <a:ln w="12700" cap="rnd">
              <a:solidFill>
                <a:srgbClr val="000000"/>
              </a:solidFill>
              <a:round/>
              <a:headEnd/>
              <a:tailEnd/>
            </a:ln>
          </p:spPr>
          <p:txBody>
            <a:bodyPr/>
            <a:lstStyle/>
            <a:p>
              <a:pPr>
                <a:defRPr/>
              </a:pPr>
              <a:endParaRPr lang="en-US">
                <a:solidFill>
                  <a:srgbClr val="000000"/>
                </a:solidFill>
              </a:endParaRPr>
            </a:p>
          </p:txBody>
        </p:sp>
      </p:grpSp>
      <p:sp>
        <p:nvSpPr>
          <p:cNvPr id="19468" name="Freeform 2062" descr="Wide upward diagonal"/>
          <p:cNvSpPr>
            <a:spLocks noChangeAspect="1"/>
          </p:cNvSpPr>
          <p:nvPr/>
        </p:nvSpPr>
        <p:spPr bwMode="auto">
          <a:xfrm>
            <a:off x="5507038" y="2127250"/>
            <a:ext cx="557212" cy="793750"/>
          </a:xfrm>
          <a:custGeom>
            <a:avLst/>
            <a:gdLst>
              <a:gd name="T0" fmla="*/ 2147483647 w 289"/>
              <a:gd name="T1" fmla="*/ 2147483647 h 492"/>
              <a:gd name="T2" fmla="*/ 2147483647 w 289"/>
              <a:gd name="T3" fmla="*/ 0 h 492"/>
              <a:gd name="T4" fmla="*/ 2147483647 w 289"/>
              <a:gd name="T5" fmla="*/ 2147483647 h 492"/>
              <a:gd name="T6" fmla="*/ 2147483647 w 289"/>
              <a:gd name="T7" fmla="*/ 2147483647 h 492"/>
              <a:gd name="T8" fmla="*/ 2147483647 w 289"/>
              <a:gd name="T9" fmla="*/ 2147483647 h 492"/>
              <a:gd name="T10" fmla="*/ 2147483647 w 289"/>
              <a:gd name="T11" fmla="*/ 2147483647 h 492"/>
              <a:gd name="T12" fmla="*/ 2147483647 w 289"/>
              <a:gd name="T13" fmla="*/ 2147483647 h 492"/>
              <a:gd name="T14" fmla="*/ 2147483647 w 289"/>
              <a:gd name="T15" fmla="*/ 2147483647 h 492"/>
              <a:gd name="T16" fmla="*/ 2147483647 w 289"/>
              <a:gd name="T17" fmla="*/ 2147483647 h 492"/>
              <a:gd name="T18" fmla="*/ 2147483647 w 289"/>
              <a:gd name="T19" fmla="*/ 2147483647 h 492"/>
              <a:gd name="T20" fmla="*/ 2147483647 w 289"/>
              <a:gd name="T21" fmla="*/ 2147483647 h 492"/>
              <a:gd name="T22" fmla="*/ 2147483647 w 289"/>
              <a:gd name="T23" fmla="*/ 2147483647 h 492"/>
              <a:gd name="T24" fmla="*/ 2147483647 w 289"/>
              <a:gd name="T25" fmla="*/ 2147483647 h 492"/>
              <a:gd name="T26" fmla="*/ 2147483647 w 289"/>
              <a:gd name="T27" fmla="*/ 2147483647 h 492"/>
              <a:gd name="T28" fmla="*/ 2147483647 w 289"/>
              <a:gd name="T29" fmla="*/ 2147483647 h 492"/>
              <a:gd name="T30" fmla="*/ 2147483647 w 289"/>
              <a:gd name="T31" fmla="*/ 2147483647 h 492"/>
              <a:gd name="T32" fmla="*/ 2147483647 w 289"/>
              <a:gd name="T33" fmla="*/ 2147483647 h 492"/>
              <a:gd name="T34" fmla="*/ 0 w 289"/>
              <a:gd name="T35" fmla="*/ 2147483647 h 492"/>
              <a:gd name="T36" fmla="*/ 2147483647 w 289"/>
              <a:gd name="T37" fmla="*/ 2147483647 h 492"/>
              <a:gd name="T38" fmla="*/ 2147483647 w 289"/>
              <a:gd name="T39" fmla="*/ 2147483647 h 492"/>
              <a:gd name="T40" fmla="*/ 2147483647 w 289"/>
              <a:gd name="T41" fmla="*/ 2147483647 h 492"/>
              <a:gd name="T42" fmla="*/ 2147483647 w 289"/>
              <a:gd name="T43" fmla="*/ 2147483647 h 492"/>
              <a:gd name="T44" fmla="*/ 2147483647 w 289"/>
              <a:gd name="T45" fmla="*/ 2147483647 h 492"/>
              <a:gd name="T46" fmla="*/ 2147483647 w 289"/>
              <a:gd name="T47" fmla="*/ 2147483647 h 492"/>
              <a:gd name="T48" fmla="*/ 2147483647 w 289"/>
              <a:gd name="T49" fmla="*/ 2147483647 h 4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9"/>
              <a:gd name="T76" fmla="*/ 0 h 492"/>
              <a:gd name="T77" fmla="*/ 289 w 289"/>
              <a:gd name="T78" fmla="*/ 492 h 4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9" h="492">
                <a:moveTo>
                  <a:pt x="49" y="35"/>
                </a:moveTo>
                <a:lnTo>
                  <a:pt x="204" y="0"/>
                </a:lnTo>
                <a:lnTo>
                  <a:pt x="246" y="67"/>
                </a:lnTo>
                <a:lnTo>
                  <a:pt x="285" y="314"/>
                </a:lnTo>
                <a:lnTo>
                  <a:pt x="289" y="348"/>
                </a:lnTo>
                <a:lnTo>
                  <a:pt x="265" y="407"/>
                </a:lnTo>
                <a:lnTo>
                  <a:pt x="263" y="459"/>
                </a:lnTo>
                <a:lnTo>
                  <a:pt x="234" y="454"/>
                </a:lnTo>
                <a:lnTo>
                  <a:pt x="235" y="492"/>
                </a:lnTo>
                <a:lnTo>
                  <a:pt x="205" y="477"/>
                </a:lnTo>
                <a:lnTo>
                  <a:pt x="189" y="482"/>
                </a:lnTo>
                <a:lnTo>
                  <a:pt x="162" y="478"/>
                </a:lnTo>
                <a:lnTo>
                  <a:pt x="148" y="421"/>
                </a:lnTo>
                <a:lnTo>
                  <a:pt x="109" y="397"/>
                </a:lnTo>
                <a:lnTo>
                  <a:pt x="116" y="340"/>
                </a:lnTo>
                <a:lnTo>
                  <a:pt x="79" y="346"/>
                </a:lnTo>
                <a:lnTo>
                  <a:pt x="65" y="302"/>
                </a:lnTo>
                <a:lnTo>
                  <a:pt x="0" y="241"/>
                </a:lnTo>
                <a:lnTo>
                  <a:pt x="25" y="206"/>
                </a:lnTo>
                <a:lnTo>
                  <a:pt x="31" y="176"/>
                </a:lnTo>
                <a:lnTo>
                  <a:pt x="31" y="155"/>
                </a:lnTo>
                <a:lnTo>
                  <a:pt x="31" y="131"/>
                </a:lnTo>
                <a:lnTo>
                  <a:pt x="70" y="119"/>
                </a:lnTo>
                <a:lnTo>
                  <a:pt x="70" y="62"/>
                </a:lnTo>
                <a:lnTo>
                  <a:pt x="49" y="32"/>
                </a:lnTo>
              </a:path>
            </a:pathLst>
          </a:custGeom>
          <a:solidFill>
            <a:srgbClr val="FFA623"/>
          </a:solidFill>
          <a:ln w="12700" cap="rnd">
            <a:solidFill>
              <a:schemeClr val="tx1"/>
            </a:solidFill>
            <a:round/>
            <a:headEnd/>
            <a:tailEnd/>
          </a:ln>
        </p:spPr>
        <p:txBody>
          <a:bodyPr/>
          <a:lstStyle/>
          <a:p>
            <a:endParaRPr lang="en-US"/>
          </a:p>
        </p:txBody>
      </p:sp>
      <p:sp>
        <p:nvSpPr>
          <p:cNvPr id="19469" name="Freeform 2063" descr="Wide upward diagonal"/>
          <p:cNvSpPr>
            <a:spLocks noChangeAspect="1"/>
          </p:cNvSpPr>
          <p:nvPr/>
        </p:nvSpPr>
        <p:spPr bwMode="auto">
          <a:xfrm>
            <a:off x="5986463" y="2222500"/>
            <a:ext cx="465137" cy="558800"/>
          </a:xfrm>
          <a:custGeom>
            <a:avLst/>
            <a:gdLst>
              <a:gd name="T0" fmla="*/ 0 w 241"/>
              <a:gd name="T1" fmla="*/ 2147483647 h 347"/>
              <a:gd name="T2" fmla="*/ 2147483647 w 241"/>
              <a:gd name="T3" fmla="*/ 2147483647 h 347"/>
              <a:gd name="T4" fmla="*/ 2147483647 w 241"/>
              <a:gd name="T5" fmla="*/ 2147483647 h 347"/>
              <a:gd name="T6" fmla="*/ 2147483647 w 241"/>
              <a:gd name="T7" fmla="*/ 2147483647 h 347"/>
              <a:gd name="T8" fmla="*/ 2147483647 w 241"/>
              <a:gd name="T9" fmla="*/ 2147483647 h 347"/>
              <a:gd name="T10" fmla="*/ 2147483647 w 241"/>
              <a:gd name="T11" fmla="*/ 0 h 347"/>
              <a:gd name="T12" fmla="*/ 2147483647 w 241"/>
              <a:gd name="T13" fmla="*/ 2147483647 h 347"/>
              <a:gd name="T14" fmla="*/ 2147483647 w 241"/>
              <a:gd name="T15" fmla="*/ 2147483647 h 347"/>
              <a:gd name="T16" fmla="*/ 2147483647 w 241"/>
              <a:gd name="T17" fmla="*/ 2147483647 h 347"/>
              <a:gd name="T18" fmla="*/ 2147483647 w 241"/>
              <a:gd name="T19" fmla="*/ 2147483647 h 347"/>
              <a:gd name="T20" fmla="*/ 2147483647 w 241"/>
              <a:gd name="T21" fmla="*/ 2147483647 h 347"/>
              <a:gd name="T22" fmla="*/ 2147483647 w 241"/>
              <a:gd name="T23" fmla="*/ 2147483647 h 347"/>
              <a:gd name="T24" fmla="*/ 2147483647 w 241"/>
              <a:gd name="T25" fmla="*/ 2147483647 h 347"/>
              <a:gd name="T26" fmla="*/ 2147483647 w 241"/>
              <a:gd name="T27" fmla="*/ 2147483647 h 347"/>
              <a:gd name="T28" fmla="*/ 2147483647 w 241"/>
              <a:gd name="T29" fmla="*/ 2147483647 h 347"/>
              <a:gd name="T30" fmla="*/ 2147483647 w 241"/>
              <a:gd name="T31" fmla="*/ 2147483647 h 347"/>
              <a:gd name="T32" fmla="*/ 0 w 241"/>
              <a:gd name="T33" fmla="*/ 2147483647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347"/>
              <a:gd name="T53" fmla="*/ 241 w 241"/>
              <a:gd name="T54" fmla="*/ 347 h 3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347">
                <a:moveTo>
                  <a:pt x="0" y="23"/>
                </a:moveTo>
                <a:lnTo>
                  <a:pt x="28" y="36"/>
                </a:lnTo>
                <a:lnTo>
                  <a:pt x="51" y="33"/>
                </a:lnTo>
                <a:lnTo>
                  <a:pt x="59" y="26"/>
                </a:lnTo>
                <a:lnTo>
                  <a:pt x="65" y="5"/>
                </a:lnTo>
                <a:lnTo>
                  <a:pt x="184" y="0"/>
                </a:lnTo>
                <a:lnTo>
                  <a:pt x="241" y="246"/>
                </a:lnTo>
                <a:lnTo>
                  <a:pt x="217" y="255"/>
                </a:lnTo>
                <a:lnTo>
                  <a:pt x="196" y="264"/>
                </a:lnTo>
                <a:lnTo>
                  <a:pt x="181" y="297"/>
                </a:lnTo>
                <a:lnTo>
                  <a:pt x="166" y="330"/>
                </a:lnTo>
                <a:lnTo>
                  <a:pt x="115" y="324"/>
                </a:lnTo>
                <a:lnTo>
                  <a:pt x="82" y="345"/>
                </a:lnTo>
                <a:lnTo>
                  <a:pt x="17" y="347"/>
                </a:lnTo>
                <a:lnTo>
                  <a:pt x="42" y="282"/>
                </a:lnTo>
                <a:lnTo>
                  <a:pt x="31" y="245"/>
                </a:lnTo>
                <a:lnTo>
                  <a:pt x="0" y="21"/>
                </a:lnTo>
              </a:path>
            </a:pathLst>
          </a:custGeom>
          <a:solidFill>
            <a:srgbClr val="FFFFCC"/>
          </a:solidFill>
          <a:ln w="9525">
            <a:solidFill>
              <a:schemeClr val="tx1"/>
            </a:solidFill>
            <a:round/>
            <a:headEnd/>
            <a:tailEnd/>
          </a:ln>
        </p:spPr>
        <p:txBody>
          <a:bodyPr wrap="none" anchor="ctr"/>
          <a:lstStyle/>
          <a:p>
            <a:endParaRPr lang="en-US"/>
          </a:p>
        </p:txBody>
      </p:sp>
      <p:sp>
        <p:nvSpPr>
          <p:cNvPr id="19470" name="Freeform 2064" descr="Wide upward diagonal"/>
          <p:cNvSpPr>
            <a:spLocks noChangeAspect="1"/>
          </p:cNvSpPr>
          <p:nvPr/>
        </p:nvSpPr>
        <p:spPr bwMode="auto">
          <a:xfrm>
            <a:off x="6345238" y="2108200"/>
            <a:ext cx="588962" cy="528638"/>
          </a:xfrm>
          <a:custGeom>
            <a:avLst/>
            <a:gdLst>
              <a:gd name="T0" fmla="*/ 0 w 306"/>
              <a:gd name="T1" fmla="*/ 2147483647 h 326"/>
              <a:gd name="T2" fmla="*/ 2147483647 w 306"/>
              <a:gd name="T3" fmla="*/ 2147483647 h 326"/>
              <a:gd name="T4" fmla="*/ 2147483647 w 306"/>
              <a:gd name="T5" fmla="*/ 2147483647 h 326"/>
              <a:gd name="T6" fmla="*/ 2147483647 w 306"/>
              <a:gd name="T7" fmla="*/ 2147483647 h 326"/>
              <a:gd name="T8" fmla="*/ 2147483647 w 306"/>
              <a:gd name="T9" fmla="*/ 2147483647 h 326"/>
              <a:gd name="T10" fmla="*/ 2147483647 w 306"/>
              <a:gd name="T11" fmla="*/ 0 h 326"/>
              <a:gd name="T12" fmla="*/ 2147483647 w 306"/>
              <a:gd name="T13" fmla="*/ 2147483647 h 326"/>
              <a:gd name="T14" fmla="*/ 2147483647 w 306"/>
              <a:gd name="T15" fmla="*/ 2147483647 h 326"/>
              <a:gd name="T16" fmla="*/ 2147483647 w 306"/>
              <a:gd name="T17" fmla="*/ 2147483647 h 326"/>
              <a:gd name="T18" fmla="*/ 2147483647 w 306"/>
              <a:gd name="T19" fmla="*/ 2147483647 h 326"/>
              <a:gd name="T20" fmla="*/ 2147483647 w 306"/>
              <a:gd name="T21" fmla="*/ 2147483647 h 326"/>
              <a:gd name="T22" fmla="*/ 2147483647 w 306"/>
              <a:gd name="T23" fmla="*/ 2147483647 h 326"/>
              <a:gd name="T24" fmla="*/ 2147483647 w 306"/>
              <a:gd name="T25" fmla="*/ 2147483647 h 326"/>
              <a:gd name="T26" fmla="*/ 2147483647 w 306"/>
              <a:gd name="T27" fmla="*/ 2147483647 h 326"/>
              <a:gd name="T28" fmla="*/ 2147483647 w 306"/>
              <a:gd name="T29" fmla="*/ 2147483647 h 326"/>
              <a:gd name="T30" fmla="*/ 2147483647 w 306"/>
              <a:gd name="T31" fmla="*/ 2147483647 h 326"/>
              <a:gd name="T32" fmla="*/ 2147483647 w 306"/>
              <a:gd name="T33" fmla="*/ 2147483647 h 326"/>
              <a:gd name="T34" fmla="*/ 2147483647 w 306"/>
              <a:gd name="T35" fmla="*/ 2147483647 h 326"/>
              <a:gd name="T36" fmla="*/ 2147483647 w 306"/>
              <a:gd name="T37" fmla="*/ 2147483647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6"/>
              <a:gd name="T58" fmla="*/ 0 h 326"/>
              <a:gd name="T59" fmla="*/ 306 w 30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6" h="326">
                <a:moveTo>
                  <a:pt x="0" y="75"/>
                </a:moveTo>
                <a:lnTo>
                  <a:pt x="149" y="61"/>
                </a:lnTo>
                <a:lnTo>
                  <a:pt x="176" y="66"/>
                </a:lnTo>
                <a:lnTo>
                  <a:pt x="236" y="38"/>
                </a:lnTo>
                <a:lnTo>
                  <a:pt x="249" y="12"/>
                </a:lnTo>
                <a:lnTo>
                  <a:pt x="284" y="0"/>
                </a:lnTo>
                <a:lnTo>
                  <a:pt x="306" y="123"/>
                </a:lnTo>
                <a:lnTo>
                  <a:pt x="294" y="138"/>
                </a:lnTo>
                <a:lnTo>
                  <a:pt x="293" y="222"/>
                </a:lnTo>
                <a:lnTo>
                  <a:pt x="265" y="229"/>
                </a:lnTo>
                <a:lnTo>
                  <a:pt x="249" y="277"/>
                </a:lnTo>
                <a:lnTo>
                  <a:pt x="227" y="271"/>
                </a:lnTo>
                <a:lnTo>
                  <a:pt x="220" y="326"/>
                </a:lnTo>
                <a:lnTo>
                  <a:pt x="188" y="303"/>
                </a:lnTo>
                <a:lnTo>
                  <a:pt x="126" y="317"/>
                </a:lnTo>
                <a:lnTo>
                  <a:pt x="100" y="296"/>
                </a:lnTo>
                <a:lnTo>
                  <a:pt x="57" y="298"/>
                </a:lnTo>
                <a:lnTo>
                  <a:pt x="30" y="199"/>
                </a:lnTo>
                <a:lnTo>
                  <a:pt x="3" y="79"/>
                </a:lnTo>
              </a:path>
            </a:pathLst>
          </a:custGeom>
          <a:pattFill prst="wdUpDiag">
            <a:fgClr>
              <a:srgbClr val="FF9966"/>
            </a:fgClr>
            <a:bgClr>
              <a:srgbClr val="FFFF99"/>
            </a:bgClr>
          </a:pattFill>
          <a:ln w="12700" cap="rnd">
            <a:solidFill>
              <a:schemeClr val="tx1"/>
            </a:solidFill>
            <a:round/>
            <a:headEnd/>
            <a:tailEnd/>
          </a:ln>
        </p:spPr>
        <p:txBody>
          <a:bodyPr/>
          <a:lstStyle/>
          <a:p>
            <a:endParaRPr lang="en-US"/>
          </a:p>
        </p:txBody>
      </p:sp>
      <p:sp>
        <p:nvSpPr>
          <p:cNvPr id="19471" name="Freeform 2065" descr="Wide upward diagonal"/>
          <p:cNvSpPr>
            <a:spLocks noChangeAspect="1"/>
          </p:cNvSpPr>
          <p:nvPr/>
        </p:nvSpPr>
        <p:spPr bwMode="auto">
          <a:xfrm>
            <a:off x="7758113" y="2009775"/>
            <a:ext cx="233362" cy="84138"/>
          </a:xfrm>
          <a:custGeom>
            <a:avLst/>
            <a:gdLst>
              <a:gd name="T0" fmla="*/ 2147483647 w 131"/>
              <a:gd name="T1" fmla="*/ 2147483647 h 56"/>
              <a:gd name="T2" fmla="*/ 2147483647 w 131"/>
              <a:gd name="T3" fmla="*/ 2147483647 h 56"/>
              <a:gd name="T4" fmla="*/ 2147483647 w 131"/>
              <a:gd name="T5" fmla="*/ 2147483647 h 56"/>
              <a:gd name="T6" fmla="*/ 2147483647 w 131"/>
              <a:gd name="T7" fmla="*/ 0 h 56"/>
              <a:gd name="T8" fmla="*/ 2147483647 w 131"/>
              <a:gd name="T9" fmla="*/ 2147483647 h 56"/>
              <a:gd name="T10" fmla="*/ 2147483647 w 131"/>
              <a:gd name="T11" fmla="*/ 2147483647 h 56"/>
              <a:gd name="T12" fmla="*/ 0 w 131"/>
              <a:gd name="T13" fmla="*/ 2147483647 h 56"/>
              <a:gd name="T14" fmla="*/ 2147483647 w 131"/>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56"/>
              <a:gd name="T26" fmla="*/ 131 w 131"/>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56">
                <a:moveTo>
                  <a:pt x="5" y="31"/>
                </a:moveTo>
                <a:lnTo>
                  <a:pt x="69" y="24"/>
                </a:lnTo>
                <a:lnTo>
                  <a:pt x="111" y="6"/>
                </a:lnTo>
                <a:lnTo>
                  <a:pt x="118" y="0"/>
                </a:lnTo>
                <a:lnTo>
                  <a:pt x="131" y="6"/>
                </a:lnTo>
                <a:lnTo>
                  <a:pt x="75" y="39"/>
                </a:lnTo>
                <a:lnTo>
                  <a:pt x="0" y="56"/>
                </a:lnTo>
                <a:lnTo>
                  <a:pt x="5" y="31"/>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9472" name="Freeform 2066" descr="Wide upward diagonal"/>
          <p:cNvSpPr>
            <a:spLocks noChangeAspect="1"/>
          </p:cNvSpPr>
          <p:nvPr/>
        </p:nvSpPr>
        <p:spPr bwMode="auto">
          <a:xfrm>
            <a:off x="6892925" y="1955800"/>
            <a:ext cx="763588" cy="444500"/>
          </a:xfrm>
          <a:custGeom>
            <a:avLst/>
            <a:gdLst>
              <a:gd name="T0" fmla="*/ 2147483647 w 396"/>
              <a:gd name="T1" fmla="*/ 2147483647 h 276"/>
              <a:gd name="T2" fmla="*/ 0 w 396"/>
              <a:gd name="T3" fmla="*/ 2147483647 h 276"/>
              <a:gd name="T4" fmla="*/ 2147483647 w 396"/>
              <a:gd name="T5" fmla="*/ 2147483647 h 276"/>
              <a:gd name="T6" fmla="*/ 2147483647 w 396"/>
              <a:gd name="T7" fmla="*/ 2147483647 h 276"/>
              <a:gd name="T8" fmla="*/ 2147483647 w 396"/>
              <a:gd name="T9" fmla="*/ 2147483647 h 276"/>
              <a:gd name="T10" fmla="*/ 2147483647 w 396"/>
              <a:gd name="T11" fmla="*/ 2147483647 h 276"/>
              <a:gd name="T12" fmla="*/ 2147483647 w 396"/>
              <a:gd name="T13" fmla="*/ 2147483647 h 276"/>
              <a:gd name="T14" fmla="*/ 2147483647 w 396"/>
              <a:gd name="T15" fmla="*/ 2147483647 h 276"/>
              <a:gd name="T16" fmla="*/ 2147483647 w 396"/>
              <a:gd name="T17" fmla="*/ 2147483647 h 276"/>
              <a:gd name="T18" fmla="*/ 2147483647 w 396"/>
              <a:gd name="T19" fmla="*/ 2147483647 h 276"/>
              <a:gd name="T20" fmla="*/ 2147483647 w 396"/>
              <a:gd name="T21" fmla="*/ 2147483647 h 276"/>
              <a:gd name="T22" fmla="*/ 2147483647 w 396"/>
              <a:gd name="T23" fmla="*/ 2147483647 h 276"/>
              <a:gd name="T24" fmla="*/ 2147483647 w 396"/>
              <a:gd name="T25" fmla="*/ 2147483647 h 276"/>
              <a:gd name="T26" fmla="*/ 2147483647 w 396"/>
              <a:gd name="T27" fmla="*/ 0 h 276"/>
              <a:gd name="T28" fmla="*/ 2147483647 w 396"/>
              <a:gd name="T29" fmla="*/ 2147483647 h 276"/>
              <a:gd name="T30" fmla="*/ 2147483647 w 396"/>
              <a:gd name="T31" fmla="*/ 2147483647 h 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276"/>
              <a:gd name="T50" fmla="*/ 396 w 396"/>
              <a:gd name="T51" fmla="*/ 276 h 2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276">
                <a:moveTo>
                  <a:pt x="58" y="23"/>
                </a:moveTo>
                <a:lnTo>
                  <a:pt x="0" y="85"/>
                </a:lnTo>
                <a:lnTo>
                  <a:pt x="22" y="197"/>
                </a:lnTo>
                <a:lnTo>
                  <a:pt x="45" y="276"/>
                </a:lnTo>
                <a:lnTo>
                  <a:pt x="104" y="272"/>
                </a:lnTo>
                <a:lnTo>
                  <a:pt x="260" y="258"/>
                </a:lnTo>
                <a:lnTo>
                  <a:pt x="345" y="248"/>
                </a:lnTo>
                <a:lnTo>
                  <a:pt x="396" y="242"/>
                </a:lnTo>
                <a:lnTo>
                  <a:pt x="394" y="159"/>
                </a:lnTo>
                <a:lnTo>
                  <a:pt x="361" y="121"/>
                </a:lnTo>
                <a:lnTo>
                  <a:pt x="385" y="39"/>
                </a:lnTo>
                <a:lnTo>
                  <a:pt x="358" y="29"/>
                </a:lnTo>
                <a:lnTo>
                  <a:pt x="359" y="9"/>
                </a:lnTo>
                <a:lnTo>
                  <a:pt x="348" y="0"/>
                </a:lnTo>
                <a:lnTo>
                  <a:pt x="67" y="42"/>
                </a:lnTo>
                <a:lnTo>
                  <a:pt x="58" y="23"/>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9473" name="Freeform 2067" descr="Wide upward diagonal"/>
          <p:cNvSpPr>
            <a:spLocks noChangeAspect="1"/>
          </p:cNvSpPr>
          <p:nvPr/>
        </p:nvSpPr>
        <p:spPr bwMode="auto">
          <a:xfrm rot="251448">
            <a:off x="7015163" y="1427163"/>
            <a:ext cx="811212" cy="636587"/>
          </a:xfrm>
          <a:custGeom>
            <a:avLst/>
            <a:gdLst>
              <a:gd name="T0" fmla="*/ 2147483647 w 352"/>
              <a:gd name="T1" fmla="*/ 2147483647 h 330"/>
              <a:gd name="T2" fmla="*/ 2147483647 w 352"/>
              <a:gd name="T3" fmla="*/ 2147483647 h 330"/>
              <a:gd name="T4" fmla="*/ 2147483647 w 352"/>
              <a:gd name="T5" fmla="*/ 2147483647 h 330"/>
              <a:gd name="T6" fmla="*/ 2147483647 w 352"/>
              <a:gd name="T7" fmla="*/ 2147483647 h 330"/>
              <a:gd name="T8" fmla="*/ 2147483647 w 352"/>
              <a:gd name="T9" fmla="*/ 2147483647 h 330"/>
              <a:gd name="T10" fmla="*/ 2147483647 w 352"/>
              <a:gd name="T11" fmla="*/ 2147483647 h 330"/>
              <a:gd name="T12" fmla="*/ 2147483647 w 352"/>
              <a:gd name="T13" fmla="*/ 2147483647 h 330"/>
              <a:gd name="T14" fmla="*/ 2147483647 w 352"/>
              <a:gd name="T15" fmla="*/ 2147483647 h 330"/>
              <a:gd name="T16" fmla="*/ 2147483647 w 352"/>
              <a:gd name="T17" fmla="*/ 2147483647 h 330"/>
              <a:gd name="T18" fmla="*/ 2147483647 w 352"/>
              <a:gd name="T19" fmla="*/ 2147483647 h 330"/>
              <a:gd name="T20" fmla="*/ 2147483647 w 352"/>
              <a:gd name="T21" fmla="*/ 2147483647 h 330"/>
              <a:gd name="T22" fmla="*/ 2147483647 w 352"/>
              <a:gd name="T23" fmla="*/ 2147483647 h 330"/>
              <a:gd name="T24" fmla="*/ 2147483647 w 352"/>
              <a:gd name="T25" fmla="*/ 0 h 330"/>
              <a:gd name="T26" fmla="*/ 2147483647 w 352"/>
              <a:gd name="T27" fmla="*/ 2147483647 h 330"/>
              <a:gd name="T28" fmla="*/ 2147483647 w 352"/>
              <a:gd name="T29" fmla="*/ 2147483647 h 330"/>
              <a:gd name="T30" fmla="*/ 2147483647 w 352"/>
              <a:gd name="T31" fmla="*/ 2147483647 h 330"/>
              <a:gd name="T32" fmla="*/ 2147483647 w 352"/>
              <a:gd name="T33" fmla="*/ 2147483647 h 330"/>
              <a:gd name="T34" fmla="*/ 2147483647 w 352"/>
              <a:gd name="T35" fmla="*/ 2147483647 h 330"/>
              <a:gd name="T36" fmla="*/ 2147483647 w 352"/>
              <a:gd name="T37" fmla="*/ 2147483647 h 330"/>
              <a:gd name="T38" fmla="*/ 2147483647 w 352"/>
              <a:gd name="T39" fmla="*/ 2147483647 h 330"/>
              <a:gd name="T40" fmla="*/ 2147483647 w 352"/>
              <a:gd name="T41" fmla="*/ 2147483647 h 330"/>
              <a:gd name="T42" fmla="*/ 2147483647 w 352"/>
              <a:gd name="T43" fmla="*/ 2147483647 h 330"/>
              <a:gd name="T44" fmla="*/ 2147483647 w 352"/>
              <a:gd name="T45" fmla="*/ 2147483647 h 330"/>
              <a:gd name="T46" fmla="*/ 2147483647 w 352"/>
              <a:gd name="T47" fmla="*/ 2147483647 h 330"/>
              <a:gd name="T48" fmla="*/ 2147483647 w 352"/>
              <a:gd name="T49" fmla="*/ 2147483647 h 330"/>
              <a:gd name="T50" fmla="*/ 2147483647 w 352"/>
              <a:gd name="T51" fmla="*/ 2147483647 h 330"/>
              <a:gd name="T52" fmla="*/ 2147483647 w 352"/>
              <a:gd name="T53" fmla="*/ 2147483647 h 330"/>
              <a:gd name="T54" fmla="*/ 2147483647 w 352"/>
              <a:gd name="T55" fmla="*/ 2147483647 h 330"/>
              <a:gd name="T56" fmla="*/ 0 w 352"/>
              <a:gd name="T57" fmla="*/ 2147483647 h 330"/>
              <a:gd name="T58" fmla="*/ 2147483647 w 352"/>
              <a:gd name="T59" fmla="*/ 2147483647 h 330"/>
              <a:gd name="T60" fmla="*/ 2147483647 w 352"/>
              <a:gd name="T61" fmla="*/ 2147483647 h 3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2"/>
              <a:gd name="T94" fmla="*/ 0 h 330"/>
              <a:gd name="T95" fmla="*/ 352 w 352"/>
              <a:gd name="T96" fmla="*/ 330 h 3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2" h="330">
                <a:moveTo>
                  <a:pt x="27" y="221"/>
                </a:moveTo>
                <a:lnTo>
                  <a:pt x="60" y="201"/>
                </a:lnTo>
                <a:lnTo>
                  <a:pt x="105" y="197"/>
                </a:lnTo>
                <a:lnTo>
                  <a:pt x="116" y="179"/>
                </a:lnTo>
                <a:lnTo>
                  <a:pt x="132" y="177"/>
                </a:lnTo>
                <a:lnTo>
                  <a:pt x="141" y="159"/>
                </a:lnTo>
                <a:lnTo>
                  <a:pt x="156" y="152"/>
                </a:lnTo>
                <a:lnTo>
                  <a:pt x="149" y="117"/>
                </a:lnTo>
                <a:lnTo>
                  <a:pt x="140" y="108"/>
                </a:lnTo>
                <a:lnTo>
                  <a:pt x="159" y="81"/>
                </a:lnTo>
                <a:lnTo>
                  <a:pt x="171" y="81"/>
                </a:lnTo>
                <a:lnTo>
                  <a:pt x="212" y="22"/>
                </a:lnTo>
                <a:lnTo>
                  <a:pt x="275" y="0"/>
                </a:lnTo>
                <a:lnTo>
                  <a:pt x="282" y="55"/>
                </a:lnTo>
                <a:lnTo>
                  <a:pt x="285" y="53"/>
                </a:lnTo>
                <a:lnTo>
                  <a:pt x="300" y="72"/>
                </a:lnTo>
                <a:lnTo>
                  <a:pt x="301" y="129"/>
                </a:lnTo>
                <a:lnTo>
                  <a:pt x="320" y="175"/>
                </a:lnTo>
                <a:lnTo>
                  <a:pt x="327" y="235"/>
                </a:lnTo>
                <a:lnTo>
                  <a:pt x="329" y="286"/>
                </a:lnTo>
                <a:lnTo>
                  <a:pt x="351" y="304"/>
                </a:lnTo>
                <a:lnTo>
                  <a:pt x="335" y="329"/>
                </a:lnTo>
                <a:lnTo>
                  <a:pt x="294" y="299"/>
                </a:lnTo>
                <a:lnTo>
                  <a:pt x="273" y="301"/>
                </a:lnTo>
                <a:lnTo>
                  <a:pt x="252" y="294"/>
                </a:lnTo>
                <a:lnTo>
                  <a:pt x="253" y="277"/>
                </a:lnTo>
                <a:lnTo>
                  <a:pt x="240" y="271"/>
                </a:lnTo>
                <a:lnTo>
                  <a:pt x="10" y="322"/>
                </a:lnTo>
                <a:lnTo>
                  <a:pt x="0" y="307"/>
                </a:lnTo>
                <a:lnTo>
                  <a:pt x="35" y="248"/>
                </a:lnTo>
                <a:lnTo>
                  <a:pt x="27" y="221"/>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9474" name="Freeform 2068" descr="Wide upward diagonal"/>
          <p:cNvSpPr>
            <a:spLocks noChangeAspect="1"/>
          </p:cNvSpPr>
          <p:nvPr/>
        </p:nvSpPr>
        <p:spPr bwMode="auto">
          <a:xfrm>
            <a:off x="5830888" y="2570163"/>
            <a:ext cx="1025525" cy="436562"/>
          </a:xfrm>
          <a:custGeom>
            <a:avLst/>
            <a:gdLst>
              <a:gd name="T0" fmla="*/ 0 w 532"/>
              <a:gd name="T1" fmla="*/ 2147483647 h 272"/>
              <a:gd name="T2" fmla="*/ 2147483647 w 532"/>
              <a:gd name="T3" fmla="*/ 2147483647 h 272"/>
              <a:gd name="T4" fmla="*/ 2147483647 w 532"/>
              <a:gd name="T5" fmla="*/ 2147483647 h 272"/>
              <a:gd name="T6" fmla="*/ 2147483647 w 532"/>
              <a:gd name="T7" fmla="*/ 2147483647 h 272"/>
              <a:gd name="T8" fmla="*/ 2147483647 w 532"/>
              <a:gd name="T9" fmla="*/ 2147483647 h 272"/>
              <a:gd name="T10" fmla="*/ 2147483647 w 532"/>
              <a:gd name="T11" fmla="*/ 2147483647 h 272"/>
              <a:gd name="T12" fmla="*/ 2147483647 w 532"/>
              <a:gd name="T13" fmla="*/ 2147483647 h 272"/>
              <a:gd name="T14" fmla="*/ 2147483647 w 532"/>
              <a:gd name="T15" fmla="*/ 2147483647 h 272"/>
              <a:gd name="T16" fmla="*/ 2147483647 w 532"/>
              <a:gd name="T17" fmla="*/ 2147483647 h 272"/>
              <a:gd name="T18" fmla="*/ 2147483647 w 532"/>
              <a:gd name="T19" fmla="*/ 2147483647 h 272"/>
              <a:gd name="T20" fmla="*/ 2147483647 w 532"/>
              <a:gd name="T21" fmla="*/ 2147483647 h 272"/>
              <a:gd name="T22" fmla="*/ 2147483647 w 532"/>
              <a:gd name="T23" fmla="*/ 2147483647 h 272"/>
              <a:gd name="T24" fmla="*/ 2147483647 w 532"/>
              <a:gd name="T25" fmla="*/ 2147483647 h 272"/>
              <a:gd name="T26" fmla="*/ 2147483647 w 532"/>
              <a:gd name="T27" fmla="*/ 2147483647 h 272"/>
              <a:gd name="T28" fmla="*/ 2147483647 w 532"/>
              <a:gd name="T29" fmla="*/ 0 h 272"/>
              <a:gd name="T30" fmla="*/ 2147483647 w 532"/>
              <a:gd name="T31" fmla="*/ 2147483647 h 272"/>
              <a:gd name="T32" fmla="*/ 2147483647 w 532"/>
              <a:gd name="T33" fmla="*/ 2147483647 h 272"/>
              <a:gd name="T34" fmla="*/ 2147483647 w 532"/>
              <a:gd name="T35" fmla="*/ 2147483647 h 272"/>
              <a:gd name="T36" fmla="*/ 2147483647 w 532"/>
              <a:gd name="T37" fmla="*/ 2147483647 h 272"/>
              <a:gd name="T38" fmla="*/ 2147483647 w 532"/>
              <a:gd name="T39" fmla="*/ 2147483647 h 272"/>
              <a:gd name="T40" fmla="*/ 2147483647 w 532"/>
              <a:gd name="T41" fmla="*/ 2147483647 h 272"/>
              <a:gd name="T42" fmla="*/ 2147483647 w 532"/>
              <a:gd name="T43" fmla="*/ 2147483647 h 272"/>
              <a:gd name="T44" fmla="*/ 2147483647 w 532"/>
              <a:gd name="T45" fmla="*/ 2147483647 h 272"/>
              <a:gd name="T46" fmla="*/ 2147483647 w 532"/>
              <a:gd name="T47" fmla="*/ 2147483647 h 272"/>
              <a:gd name="T48" fmla="*/ 2147483647 w 532"/>
              <a:gd name="T49" fmla="*/ 2147483647 h 272"/>
              <a:gd name="T50" fmla="*/ 2147483647 w 532"/>
              <a:gd name="T51" fmla="*/ 2147483647 h 272"/>
              <a:gd name="T52" fmla="*/ 2147483647 w 532"/>
              <a:gd name="T53" fmla="*/ 2147483647 h 272"/>
              <a:gd name="T54" fmla="*/ 2147483647 w 532"/>
              <a:gd name="T55" fmla="*/ 2147483647 h 272"/>
              <a:gd name="T56" fmla="*/ 0 w 532"/>
              <a:gd name="T57" fmla="*/ 2147483647 h 2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2"/>
              <a:gd name="T88" fmla="*/ 0 h 272"/>
              <a:gd name="T89" fmla="*/ 532 w 532"/>
              <a:gd name="T90" fmla="*/ 272 h 2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2" h="272">
                <a:moveTo>
                  <a:pt x="0" y="272"/>
                </a:moveTo>
                <a:lnTo>
                  <a:pt x="125" y="260"/>
                </a:lnTo>
                <a:lnTo>
                  <a:pt x="126" y="247"/>
                </a:lnTo>
                <a:lnTo>
                  <a:pt x="441" y="218"/>
                </a:lnTo>
                <a:lnTo>
                  <a:pt x="445" y="199"/>
                </a:lnTo>
                <a:lnTo>
                  <a:pt x="492" y="188"/>
                </a:lnTo>
                <a:lnTo>
                  <a:pt x="493" y="167"/>
                </a:lnTo>
                <a:lnTo>
                  <a:pt x="514" y="152"/>
                </a:lnTo>
                <a:lnTo>
                  <a:pt x="532" y="122"/>
                </a:lnTo>
                <a:lnTo>
                  <a:pt x="484" y="83"/>
                </a:lnTo>
                <a:lnTo>
                  <a:pt x="475" y="29"/>
                </a:lnTo>
                <a:lnTo>
                  <a:pt x="443" y="14"/>
                </a:lnTo>
                <a:lnTo>
                  <a:pt x="376" y="23"/>
                </a:lnTo>
                <a:lnTo>
                  <a:pt x="360" y="2"/>
                </a:lnTo>
                <a:lnTo>
                  <a:pt x="315" y="0"/>
                </a:lnTo>
                <a:lnTo>
                  <a:pt x="319" y="32"/>
                </a:lnTo>
                <a:lnTo>
                  <a:pt x="278" y="46"/>
                </a:lnTo>
                <a:lnTo>
                  <a:pt x="247" y="116"/>
                </a:lnTo>
                <a:lnTo>
                  <a:pt x="209" y="102"/>
                </a:lnTo>
                <a:lnTo>
                  <a:pt x="163" y="127"/>
                </a:lnTo>
                <a:lnTo>
                  <a:pt x="99" y="136"/>
                </a:lnTo>
                <a:lnTo>
                  <a:pt x="94" y="172"/>
                </a:lnTo>
                <a:lnTo>
                  <a:pt x="64" y="176"/>
                </a:lnTo>
                <a:lnTo>
                  <a:pt x="67" y="208"/>
                </a:lnTo>
                <a:lnTo>
                  <a:pt x="43" y="193"/>
                </a:lnTo>
                <a:lnTo>
                  <a:pt x="26" y="198"/>
                </a:lnTo>
                <a:lnTo>
                  <a:pt x="40" y="223"/>
                </a:lnTo>
                <a:lnTo>
                  <a:pt x="6" y="253"/>
                </a:lnTo>
                <a:lnTo>
                  <a:pt x="0" y="272"/>
                </a:lnTo>
              </a:path>
            </a:pathLst>
          </a:custGeom>
          <a:solidFill>
            <a:srgbClr val="FFFFCC"/>
          </a:solidFill>
          <a:ln w="12700" cap="rnd">
            <a:solidFill>
              <a:srgbClr val="000000"/>
            </a:solidFill>
            <a:round/>
            <a:headEnd/>
            <a:tailEnd/>
          </a:ln>
        </p:spPr>
        <p:txBody>
          <a:bodyPr/>
          <a:lstStyle/>
          <a:p>
            <a:endParaRPr lang="en-US"/>
          </a:p>
        </p:txBody>
      </p:sp>
      <p:sp>
        <p:nvSpPr>
          <p:cNvPr id="19475" name="Freeform 2069"/>
          <p:cNvSpPr>
            <a:spLocks noChangeAspect="1"/>
          </p:cNvSpPr>
          <p:nvPr/>
        </p:nvSpPr>
        <p:spPr bwMode="auto">
          <a:xfrm>
            <a:off x="6100763" y="3155950"/>
            <a:ext cx="538162" cy="674688"/>
          </a:xfrm>
          <a:custGeom>
            <a:avLst/>
            <a:gdLst>
              <a:gd name="T0" fmla="*/ 2147483647 w 279"/>
              <a:gd name="T1" fmla="*/ 2147483647 h 419"/>
              <a:gd name="T2" fmla="*/ 2147483647 w 279"/>
              <a:gd name="T3" fmla="*/ 0 h 419"/>
              <a:gd name="T4" fmla="*/ 2147483647 w 279"/>
              <a:gd name="T5" fmla="*/ 2147483647 h 419"/>
              <a:gd name="T6" fmla="*/ 2147483647 w 279"/>
              <a:gd name="T7" fmla="*/ 2147483647 h 419"/>
              <a:gd name="T8" fmla="*/ 2147483647 w 279"/>
              <a:gd name="T9" fmla="*/ 2147483647 h 419"/>
              <a:gd name="T10" fmla="*/ 2147483647 w 279"/>
              <a:gd name="T11" fmla="*/ 2147483647 h 419"/>
              <a:gd name="T12" fmla="*/ 2147483647 w 279"/>
              <a:gd name="T13" fmla="*/ 2147483647 h 419"/>
              <a:gd name="T14" fmla="*/ 2147483647 w 279"/>
              <a:gd name="T15" fmla="*/ 2147483647 h 419"/>
              <a:gd name="T16" fmla="*/ 2147483647 w 279"/>
              <a:gd name="T17" fmla="*/ 2147483647 h 419"/>
              <a:gd name="T18" fmla="*/ 2147483647 w 279"/>
              <a:gd name="T19" fmla="*/ 2147483647 h 419"/>
              <a:gd name="T20" fmla="*/ 2147483647 w 279"/>
              <a:gd name="T21" fmla="*/ 2147483647 h 419"/>
              <a:gd name="T22" fmla="*/ 2147483647 w 279"/>
              <a:gd name="T23" fmla="*/ 2147483647 h 419"/>
              <a:gd name="T24" fmla="*/ 2147483647 w 279"/>
              <a:gd name="T25" fmla="*/ 2147483647 h 419"/>
              <a:gd name="T26" fmla="*/ 0 w 279"/>
              <a:gd name="T27" fmla="*/ 2147483647 h 419"/>
              <a:gd name="T28" fmla="*/ 2147483647 w 279"/>
              <a:gd name="T29" fmla="*/ 2147483647 h 4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9"/>
              <a:gd name="T46" fmla="*/ 0 h 419"/>
              <a:gd name="T47" fmla="*/ 279 w 279"/>
              <a:gd name="T48" fmla="*/ 419 h 4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9" h="419">
                <a:moveTo>
                  <a:pt x="13" y="12"/>
                </a:moveTo>
                <a:lnTo>
                  <a:pt x="190" y="0"/>
                </a:lnTo>
                <a:lnTo>
                  <a:pt x="238" y="197"/>
                </a:lnTo>
                <a:lnTo>
                  <a:pt x="276" y="224"/>
                </a:lnTo>
                <a:lnTo>
                  <a:pt x="248" y="285"/>
                </a:lnTo>
                <a:lnTo>
                  <a:pt x="279" y="342"/>
                </a:lnTo>
                <a:lnTo>
                  <a:pt x="94" y="357"/>
                </a:lnTo>
                <a:lnTo>
                  <a:pt x="96" y="401"/>
                </a:lnTo>
                <a:lnTo>
                  <a:pt x="66" y="419"/>
                </a:lnTo>
                <a:lnTo>
                  <a:pt x="47" y="357"/>
                </a:lnTo>
                <a:lnTo>
                  <a:pt x="32" y="406"/>
                </a:lnTo>
                <a:lnTo>
                  <a:pt x="8" y="411"/>
                </a:lnTo>
                <a:lnTo>
                  <a:pt x="5" y="350"/>
                </a:lnTo>
                <a:lnTo>
                  <a:pt x="0" y="307"/>
                </a:lnTo>
                <a:lnTo>
                  <a:pt x="13" y="12"/>
                </a:lnTo>
              </a:path>
            </a:pathLst>
          </a:custGeom>
          <a:pattFill prst="wdUpDiag">
            <a:fgClr>
              <a:srgbClr val="FF9966"/>
            </a:fgClr>
            <a:bgClr>
              <a:srgbClr val="FFFF99"/>
            </a:bgClr>
          </a:pattFill>
          <a:ln w="12700" cap="rnd">
            <a:solidFill>
              <a:schemeClr val="tx1"/>
            </a:solidFill>
            <a:round/>
            <a:headEnd/>
            <a:tailEnd/>
          </a:ln>
        </p:spPr>
        <p:txBody>
          <a:bodyPr/>
          <a:lstStyle/>
          <a:p>
            <a:endParaRPr lang="en-US"/>
          </a:p>
        </p:txBody>
      </p:sp>
      <p:sp>
        <p:nvSpPr>
          <p:cNvPr id="19476" name="Freeform 2070"/>
          <p:cNvSpPr>
            <a:spLocks noChangeAspect="1"/>
          </p:cNvSpPr>
          <p:nvPr/>
        </p:nvSpPr>
        <p:spPr bwMode="auto">
          <a:xfrm>
            <a:off x="6457950" y="3113088"/>
            <a:ext cx="730250" cy="631825"/>
          </a:xfrm>
          <a:custGeom>
            <a:avLst/>
            <a:gdLst>
              <a:gd name="T0" fmla="*/ 0 w 379"/>
              <a:gd name="T1" fmla="*/ 2147483647 h 393"/>
              <a:gd name="T2" fmla="*/ 2147483647 w 379"/>
              <a:gd name="T3" fmla="*/ 2147483647 h 393"/>
              <a:gd name="T4" fmla="*/ 2147483647 w 379"/>
              <a:gd name="T5" fmla="*/ 2147483647 h 393"/>
              <a:gd name="T6" fmla="*/ 2147483647 w 379"/>
              <a:gd name="T7" fmla="*/ 0 h 393"/>
              <a:gd name="T8" fmla="*/ 2147483647 w 379"/>
              <a:gd name="T9" fmla="*/ 2147483647 h 393"/>
              <a:gd name="T10" fmla="*/ 2147483647 w 379"/>
              <a:gd name="T11" fmla="*/ 2147483647 h 393"/>
              <a:gd name="T12" fmla="*/ 2147483647 w 379"/>
              <a:gd name="T13" fmla="*/ 2147483647 h 393"/>
              <a:gd name="T14" fmla="*/ 2147483647 w 379"/>
              <a:gd name="T15" fmla="*/ 2147483647 h 393"/>
              <a:gd name="T16" fmla="*/ 2147483647 w 379"/>
              <a:gd name="T17" fmla="*/ 2147483647 h 393"/>
              <a:gd name="T18" fmla="*/ 2147483647 w 379"/>
              <a:gd name="T19" fmla="*/ 2147483647 h 393"/>
              <a:gd name="T20" fmla="*/ 2147483647 w 379"/>
              <a:gd name="T21" fmla="*/ 2147483647 h 393"/>
              <a:gd name="T22" fmla="*/ 2147483647 w 379"/>
              <a:gd name="T23" fmla="*/ 2147483647 h 393"/>
              <a:gd name="T24" fmla="*/ 2147483647 w 379"/>
              <a:gd name="T25" fmla="*/ 2147483647 h 393"/>
              <a:gd name="T26" fmla="*/ 2147483647 w 379"/>
              <a:gd name="T27" fmla="*/ 2147483647 h 393"/>
              <a:gd name="T28" fmla="*/ 2147483647 w 379"/>
              <a:gd name="T29" fmla="*/ 2147483647 h 393"/>
              <a:gd name="T30" fmla="*/ 2147483647 w 379"/>
              <a:gd name="T31" fmla="*/ 2147483647 h 393"/>
              <a:gd name="T32" fmla="*/ 2147483647 w 379"/>
              <a:gd name="T33" fmla="*/ 2147483647 h 393"/>
              <a:gd name="T34" fmla="*/ 2147483647 w 379"/>
              <a:gd name="T35" fmla="*/ 2147483647 h 393"/>
              <a:gd name="T36" fmla="*/ 0 w 379"/>
              <a:gd name="T37" fmla="*/ 2147483647 h 3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9"/>
              <a:gd name="T58" fmla="*/ 0 h 393"/>
              <a:gd name="T59" fmla="*/ 379 w 379"/>
              <a:gd name="T60" fmla="*/ 393 h 3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9" h="393">
                <a:moveTo>
                  <a:pt x="0" y="30"/>
                </a:moveTo>
                <a:lnTo>
                  <a:pt x="4" y="30"/>
                </a:lnTo>
                <a:lnTo>
                  <a:pt x="92" y="14"/>
                </a:lnTo>
                <a:lnTo>
                  <a:pt x="170" y="0"/>
                </a:lnTo>
                <a:lnTo>
                  <a:pt x="159" y="28"/>
                </a:lnTo>
                <a:lnTo>
                  <a:pt x="183" y="28"/>
                </a:lnTo>
                <a:lnTo>
                  <a:pt x="318" y="145"/>
                </a:lnTo>
                <a:lnTo>
                  <a:pt x="371" y="222"/>
                </a:lnTo>
                <a:lnTo>
                  <a:pt x="379" y="275"/>
                </a:lnTo>
                <a:lnTo>
                  <a:pt x="361" y="287"/>
                </a:lnTo>
                <a:lnTo>
                  <a:pt x="371" y="339"/>
                </a:lnTo>
                <a:lnTo>
                  <a:pt x="333" y="342"/>
                </a:lnTo>
                <a:lnTo>
                  <a:pt x="333" y="386"/>
                </a:lnTo>
                <a:lnTo>
                  <a:pt x="303" y="364"/>
                </a:lnTo>
                <a:lnTo>
                  <a:pt x="109" y="393"/>
                </a:lnTo>
                <a:lnTo>
                  <a:pt x="64" y="309"/>
                </a:lnTo>
                <a:lnTo>
                  <a:pt x="96" y="252"/>
                </a:lnTo>
                <a:lnTo>
                  <a:pt x="54" y="223"/>
                </a:lnTo>
                <a:lnTo>
                  <a:pt x="0" y="30"/>
                </a:lnTo>
              </a:path>
            </a:pathLst>
          </a:custGeom>
          <a:solidFill>
            <a:srgbClr val="FFA623"/>
          </a:solidFill>
          <a:ln w="12700" cap="rnd">
            <a:solidFill>
              <a:srgbClr val="000000"/>
            </a:solidFill>
            <a:round/>
            <a:headEnd/>
            <a:tailEnd/>
          </a:ln>
        </p:spPr>
        <p:txBody>
          <a:bodyPr/>
          <a:lstStyle/>
          <a:p>
            <a:endParaRPr lang="en-US"/>
          </a:p>
        </p:txBody>
      </p:sp>
      <p:sp>
        <p:nvSpPr>
          <p:cNvPr id="19477" name="Freeform 2071" descr="Wide upward diagonal"/>
          <p:cNvSpPr>
            <a:spLocks noChangeAspect="1"/>
          </p:cNvSpPr>
          <p:nvPr/>
        </p:nvSpPr>
        <p:spPr bwMode="auto">
          <a:xfrm>
            <a:off x="6769100" y="3055938"/>
            <a:ext cx="668338" cy="401637"/>
          </a:xfrm>
          <a:custGeom>
            <a:avLst/>
            <a:gdLst>
              <a:gd name="T0" fmla="*/ 2147483647 w 347"/>
              <a:gd name="T1" fmla="*/ 2147483647 h 250"/>
              <a:gd name="T2" fmla="*/ 2147483647 w 347"/>
              <a:gd name="T3" fmla="*/ 2147483647 h 250"/>
              <a:gd name="T4" fmla="*/ 2147483647 w 347"/>
              <a:gd name="T5" fmla="*/ 0 h 250"/>
              <a:gd name="T6" fmla="*/ 2147483647 w 347"/>
              <a:gd name="T7" fmla="*/ 2147483647 h 250"/>
              <a:gd name="T8" fmla="*/ 2147483647 w 347"/>
              <a:gd name="T9" fmla="*/ 2147483647 h 250"/>
              <a:gd name="T10" fmla="*/ 2147483647 w 347"/>
              <a:gd name="T11" fmla="*/ 2147483647 h 250"/>
              <a:gd name="T12" fmla="*/ 2147483647 w 347"/>
              <a:gd name="T13" fmla="*/ 2147483647 h 250"/>
              <a:gd name="T14" fmla="*/ 2147483647 w 347"/>
              <a:gd name="T15" fmla="*/ 2147483647 h 250"/>
              <a:gd name="T16" fmla="*/ 2147483647 w 347"/>
              <a:gd name="T17" fmla="*/ 2147483647 h 250"/>
              <a:gd name="T18" fmla="*/ 2147483647 w 347"/>
              <a:gd name="T19" fmla="*/ 2147483647 h 250"/>
              <a:gd name="T20" fmla="*/ 2147483647 w 347"/>
              <a:gd name="T21" fmla="*/ 2147483647 h 250"/>
              <a:gd name="T22" fmla="*/ 2147483647 w 347"/>
              <a:gd name="T23" fmla="*/ 2147483647 h 250"/>
              <a:gd name="T24" fmla="*/ 2147483647 w 347"/>
              <a:gd name="T25" fmla="*/ 2147483647 h 250"/>
              <a:gd name="T26" fmla="*/ 2147483647 w 347"/>
              <a:gd name="T27" fmla="*/ 2147483647 h 250"/>
              <a:gd name="T28" fmla="*/ 0 w 347"/>
              <a:gd name="T29" fmla="*/ 2147483647 h 250"/>
              <a:gd name="T30" fmla="*/ 2147483647 w 347"/>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7"/>
              <a:gd name="T49" fmla="*/ 0 h 250"/>
              <a:gd name="T50" fmla="*/ 347 w 347"/>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7" h="250">
                <a:moveTo>
                  <a:pt x="5" y="36"/>
                </a:moveTo>
                <a:lnTo>
                  <a:pt x="42" y="17"/>
                </a:lnTo>
                <a:lnTo>
                  <a:pt x="146" y="0"/>
                </a:lnTo>
                <a:lnTo>
                  <a:pt x="178" y="15"/>
                </a:lnTo>
                <a:lnTo>
                  <a:pt x="245" y="7"/>
                </a:lnTo>
                <a:lnTo>
                  <a:pt x="298" y="43"/>
                </a:lnTo>
                <a:lnTo>
                  <a:pt x="347" y="73"/>
                </a:lnTo>
                <a:lnTo>
                  <a:pt x="317" y="147"/>
                </a:lnTo>
                <a:lnTo>
                  <a:pt x="274" y="182"/>
                </a:lnTo>
                <a:lnTo>
                  <a:pt x="229" y="192"/>
                </a:lnTo>
                <a:lnTo>
                  <a:pt x="236" y="221"/>
                </a:lnTo>
                <a:lnTo>
                  <a:pt x="208" y="250"/>
                </a:lnTo>
                <a:lnTo>
                  <a:pt x="156" y="178"/>
                </a:lnTo>
                <a:lnTo>
                  <a:pt x="23" y="63"/>
                </a:lnTo>
                <a:lnTo>
                  <a:pt x="0" y="62"/>
                </a:lnTo>
                <a:lnTo>
                  <a:pt x="7" y="42"/>
                </a:lnTo>
              </a:path>
            </a:pathLst>
          </a:custGeom>
          <a:pattFill prst="wdUpDiag">
            <a:fgClr>
              <a:srgbClr val="FF9966"/>
            </a:fgClr>
            <a:bgClr>
              <a:srgbClr val="FFFF99"/>
            </a:bgClr>
          </a:pattFill>
          <a:ln w="12700" cap="rnd">
            <a:solidFill>
              <a:schemeClr val="tx1"/>
            </a:solidFill>
            <a:round/>
            <a:headEnd/>
            <a:tailEnd/>
          </a:ln>
        </p:spPr>
        <p:txBody>
          <a:bodyPr/>
          <a:lstStyle/>
          <a:p>
            <a:endParaRPr lang="en-US"/>
          </a:p>
        </p:txBody>
      </p:sp>
      <p:sp>
        <p:nvSpPr>
          <p:cNvPr id="19478" name="Freeform 2072"/>
          <p:cNvSpPr>
            <a:spLocks noChangeAspect="1"/>
          </p:cNvSpPr>
          <p:nvPr/>
        </p:nvSpPr>
        <p:spPr bwMode="auto">
          <a:xfrm>
            <a:off x="6280150" y="3657600"/>
            <a:ext cx="1254125" cy="642938"/>
          </a:xfrm>
          <a:custGeom>
            <a:avLst/>
            <a:gdLst>
              <a:gd name="T0" fmla="*/ 2147483647 w 650"/>
              <a:gd name="T1" fmla="*/ 2147483647 h 400"/>
              <a:gd name="T2" fmla="*/ 2147483647 w 650"/>
              <a:gd name="T3" fmla="*/ 2147483647 h 400"/>
              <a:gd name="T4" fmla="*/ 2147483647 w 650"/>
              <a:gd name="T5" fmla="*/ 2147483647 h 400"/>
              <a:gd name="T6" fmla="*/ 2147483647 w 650"/>
              <a:gd name="T7" fmla="*/ 2147483647 h 400"/>
              <a:gd name="T8" fmla="*/ 2147483647 w 650"/>
              <a:gd name="T9" fmla="*/ 2147483647 h 400"/>
              <a:gd name="T10" fmla="*/ 2147483647 w 650"/>
              <a:gd name="T11" fmla="*/ 2147483647 h 400"/>
              <a:gd name="T12" fmla="*/ 2147483647 w 650"/>
              <a:gd name="T13" fmla="*/ 0 h 400"/>
              <a:gd name="T14" fmla="*/ 2147483647 w 650"/>
              <a:gd name="T15" fmla="*/ 2147483647 h 400"/>
              <a:gd name="T16" fmla="*/ 2147483647 w 650"/>
              <a:gd name="T17" fmla="*/ 2147483647 h 400"/>
              <a:gd name="T18" fmla="*/ 2147483647 w 650"/>
              <a:gd name="T19" fmla="*/ 2147483647 h 400"/>
              <a:gd name="T20" fmla="*/ 2147483647 w 650"/>
              <a:gd name="T21" fmla="*/ 2147483647 h 400"/>
              <a:gd name="T22" fmla="*/ 2147483647 w 650"/>
              <a:gd name="T23" fmla="*/ 2147483647 h 400"/>
              <a:gd name="T24" fmla="*/ 2147483647 w 650"/>
              <a:gd name="T25" fmla="*/ 2147483647 h 400"/>
              <a:gd name="T26" fmla="*/ 2147483647 w 650"/>
              <a:gd name="T27" fmla="*/ 2147483647 h 400"/>
              <a:gd name="T28" fmla="*/ 2147483647 w 650"/>
              <a:gd name="T29" fmla="*/ 2147483647 h 400"/>
              <a:gd name="T30" fmla="*/ 2147483647 w 650"/>
              <a:gd name="T31" fmla="*/ 2147483647 h 400"/>
              <a:gd name="T32" fmla="*/ 2147483647 w 650"/>
              <a:gd name="T33" fmla="*/ 2147483647 h 400"/>
              <a:gd name="T34" fmla="*/ 2147483647 w 650"/>
              <a:gd name="T35" fmla="*/ 2147483647 h 400"/>
              <a:gd name="T36" fmla="*/ 2147483647 w 650"/>
              <a:gd name="T37" fmla="*/ 2147483647 h 400"/>
              <a:gd name="T38" fmla="*/ 2147483647 w 650"/>
              <a:gd name="T39" fmla="*/ 2147483647 h 400"/>
              <a:gd name="T40" fmla="*/ 2147483647 w 650"/>
              <a:gd name="T41" fmla="*/ 2147483647 h 400"/>
              <a:gd name="T42" fmla="*/ 2147483647 w 650"/>
              <a:gd name="T43" fmla="*/ 2147483647 h 400"/>
              <a:gd name="T44" fmla="*/ 2147483647 w 650"/>
              <a:gd name="T45" fmla="*/ 2147483647 h 400"/>
              <a:gd name="T46" fmla="*/ 2147483647 w 650"/>
              <a:gd name="T47" fmla="*/ 2147483647 h 400"/>
              <a:gd name="T48" fmla="*/ 2147483647 w 650"/>
              <a:gd name="T49" fmla="*/ 2147483647 h 400"/>
              <a:gd name="T50" fmla="*/ 2147483647 w 650"/>
              <a:gd name="T51" fmla="*/ 2147483647 h 400"/>
              <a:gd name="T52" fmla="*/ 2147483647 w 650"/>
              <a:gd name="T53" fmla="*/ 2147483647 h 400"/>
              <a:gd name="T54" fmla="*/ 2147483647 w 650"/>
              <a:gd name="T55" fmla="*/ 2147483647 h 400"/>
              <a:gd name="T56" fmla="*/ 2147483647 w 650"/>
              <a:gd name="T57" fmla="*/ 2147483647 h 400"/>
              <a:gd name="T58" fmla="*/ 2147483647 w 650"/>
              <a:gd name="T59" fmla="*/ 2147483647 h 400"/>
              <a:gd name="T60" fmla="*/ 2147483647 w 650"/>
              <a:gd name="T61" fmla="*/ 2147483647 h 400"/>
              <a:gd name="T62" fmla="*/ 2147483647 w 650"/>
              <a:gd name="T63" fmla="*/ 2147483647 h 400"/>
              <a:gd name="T64" fmla="*/ 2147483647 w 650"/>
              <a:gd name="T65" fmla="*/ 2147483647 h 400"/>
              <a:gd name="T66" fmla="*/ 2147483647 w 650"/>
              <a:gd name="T67" fmla="*/ 2147483647 h 400"/>
              <a:gd name="T68" fmla="*/ 2147483647 w 650"/>
              <a:gd name="T69" fmla="*/ 2147483647 h 400"/>
              <a:gd name="T70" fmla="*/ 2147483647 w 650"/>
              <a:gd name="T71" fmla="*/ 2147483647 h 400"/>
              <a:gd name="T72" fmla="*/ 2147483647 w 650"/>
              <a:gd name="T73" fmla="*/ 2147483647 h 400"/>
              <a:gd name="T74" fmla="*/ 2147483647 w 650"/>
              <a:gd name="T75" fmla="*/ 2147483647 h 400"/>
              <a:gd name="T76" fmla="*/ 0 w 650"/>
              <a:gd name="T77" fmla="*/ 2147483647 h 400"/>
              <a:gd name="T78" fmla="*/ 2147483647 w 650"/>
              <a:gd name="T79" fmla="*/ 2147483647 h 4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0"/>
              <a:gd name="T121" fmla="*/ 0 h 400"/>
              <a:gd name="T122" fmla="*/ 650 w 650"/>
              <a:gd name="T123" fmla="*/ 400 h 4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0" h="400">
                <a:moveTo>
                  <a:pt x="2" y="39"/>
                </a:moveTo>
                <a:lnTo>
                  <a:pt x="180" y="23"/>
                </a:lnTo>
                <a:lnTo>
                  <a:pt x="199" y="49"/>
                </a:lnTo>
                <a:lnTo>
                  <a:pt x="390" y="23"/>
                </a:lnTo>
                <a:lnTo>
                  <a:pt x="422" y="45"/>
                </a:lnTo>
                <a:lnTo>
                  <a:pt x="422" y="4"/>
                </a:lnTo>
                <a:lnTo>
                  <a:pt x="420" y="0"/>
                </a:lnTo>
                <a:lnTo>
                  <a:pt x="458" y="3"/>
                </a:lnTo>
                <a:lnTo>
                  <a:pt x="498" y="64"/>
                </a:lnTo>
                <a:lnTo>
                  <a:pt x="563" y="149"/>
                </a:lnTo>
                <a:lnTo>
                  <a:pt x="594" y="221"/>
                </a:lnTo>
                <a:lnTo>
                  <a:pt x="642" y="271"/>
                </a:lnTo>
                <a:lnTo>
                  <a:pt x="650" y="344"/>
                </a:lnTo>
                <a:lnTo>
                  <a:pt x="635" y="388"/>
                </a:lnTo>
                <a:lnTo>
                  <a:pt x="566" y="400"/>
                </a:lnTo>
                <a:lnTo>
                  <a:pt x="555" y="381"/>
                </a:lnTo>
                <a:lnTo>
                  <a:pt x="507" y="354"/>
                </a:lnTo>
                <a:lnTo>
                  <a:pt x="492" y="328"/>
                </a:lnTo>
                <a:lnTo>
                  <a:pt x="479" y="317"/>
                </a:lnTo>
                <a:lnTo>
                  <a:pt x="472" y="291"/>
                </a:lnTo>
                <a:lnTo>
                  <a:pt x="460" y="299"/>
                </a:lnTo>
                <a:lnTo>
                  <a:pt x="422" y="265"/>
                </a:lnTo>
                <a:lnTo>
                  <a:pt x="431" y="235"/>
                </a:lnTo>
                <a:lnTo>
                  <a:pt x="422" y="217"/>
                </a:lnTo>
                <a:lnTo>
                  <a:pt x="411" y="223"/>
                </a:lnTo>
                <a:lnTo>
                  <a:pt x="412" y="241"/>
                </a:lnTo>
                <a:lnTo>
                  <a:pt x="400" y="217"/>
                </a:lnTo>
                <a:lnTo>
                  <a:pt x="401" y="161"/>
                </a:lnTo>
                <a:lnTo>
                  <a:pt x="377" y="127"/>
                </a:lnTo>
                <a:lnTo>
                  <a:pt x="316" y="100"/>
                </a:lnTo>
                <a:lnTo>
                  <a:pt x="286" y="69"/>
                </a:lnTo>
                <a:lnTo>
                  <a:pt x="252" y="66"/>
                </a:lnTo>
                <a:lnTo>
                  <a:pt x="238" y="84"/>
                </a:lnTo>
                <a:lnTo>
                  <a:pt x="188" y="98"/>
                </a:lnTo>
                <a:lnTo>
                  <a:pt x="159" y="84"/>
                </a:lnTo>
                <a:lnTo>
                  <a:pt x="143" y="64"/>
                </a:lnTo>
                <a:lnTo>
                  <a:pt x="49" y="83"/>
                </a:lnTo>
                <a:lnTo>
                  <a:pt x="29" y="68"/>
                </a:lnTo>
                <a:lnTo>
                  <a:pt x="0" y="81"/>
                </a:lnTo>
                <a:lnTo>
                  <a:pt x="2" y="39"/>
                </a:lnTo>
              </a:path>
            </a:pathLst>
          </a:custGeom>
          <a:solidFill>
            <a:srgbClr val="800000"/>
          </a:solidFill>
          <a:ln w="12700" cap="rnd">
            <a:solidFill>
              <a:srgbClr val="000000"/>
            </a:solidFill>
            <a:round/>
            <a:headEnd/>
            <a:tailEnd/>
          </a:ln>
        </p:spPr>
        <p:txBody>
          <a:bodyPr/>
          <a:lstStyle/>
          <a:p>
            <a:endParaRPr lang="en-US"/>
          </a:p>
        </p:txBody>
      </p:sp>
      <p:sp>
        <p:nvSpPr>
          <p:cNvPr id="19479" name="Freeform 2073" descr="Wide upward diagonal"/>
          <p:cNvSpPr>
            <a:spLocks noChangeAspect="1"/>
          </p:cNvSpPr>
          <p:nvPr/>
        </p:nvSpPr>
        <p:spPr bwMode="auto">
          <a:xfrm>
            <a:off x="6591300" y="2792413"/>
            <a:ext cx="1138238" cy="377825"/>
          </a:xfrm>
          <a:custGeom>
            <a:avLst/>
            <a:gdLst>
              <a:gd name="T0" fmla="*/ 2147483647 w 590"/>
              <a:gd name="T1" fmla="*/ 2147483647 h 235"/>
              <a:gd name="T2" fmla="*/ 0 w 590"/>
              <a:gd name="T3" fmla="*/ 2147483647 h 235"/>
              <a:gd name="T4" fmla="*/ 2147483647 w 590"/>
              <a:gd name="T5" fmla="*/ 2147483647 h 235"/>
              <a:gd name="T6" fmla="*/ 2147483647 w 590"/>
              <a:gd name="T7" fmla="*/ 2147483647 h 235"/>
              <a:gd name="T8" fmla="*/ 2147483647 w 590"/>
              <a:gd name="T9" fmla="*/ 2147483647 h 235"/>
              <a:gd name="T10" fmla="*/ 2147483647 w 590"/>
              <a:gd name="T11" fmla="*/ 2147483647 h 235"/>
              <a:gd name="T12" fmla="*/ 2147483647 w 590"/>
              <a:gd name="T13" fmla="*/ 2147483647 h 235"/>
              <a:gd name="T14" fmla="*/ 2147483647 w 590"/>
              <a:gd name="T15" fmla="*/ 2147483647 h 235"/>
              <a:gd name="T16" fmla="*/ 2147483647 w 590"/>
              <a:gd name="T17" fmla="*/ 2147483647 h 235"/>
              <a:gd name="T18" fmla="*/ 2147483647 w 590"/>
              <a:gd name="T19" fmla="*/ 2147483647 h 235"/>
              <a:gd name="T20" fmla="*/ 2147483647 w 590"/>
              <a:gd name="T21" fmla="*/ 2147483647 h 235"/>
              <a:gd name="T22" fmla="*/ 2147483647 w 590"/>
              <a:gd name="T23" fmla="*/ 2147483647 h 235"/>
              <a:gd name="T24" fmla="*/ 2147483647 w 590"/>
              <a:gd name="T25" fmla="*/ 2147483647 h 235"/>
              <a:gd name="T26" fmla="*/ 2147483647 w 590"/>
              <a:gd name="T27" fmla="*/ 2147483647 h 235"/>
              <a:gd name="T28" fmla="*/ 2147483647 w 590"/>
              <a:gd name="T29" fmla="*/ 2147483647 h 235"/>
              <a:gd name="T30" fmla="*/ 2147483647 w 590"/>
              <a:gd name="T31" fmla="*/ 2147483647 h 235"/>
              <a:gd name="T32" fmla="*/ 2147483647 w 590"/>
              <a:gd name="T33" fmla="*/ 2147483647 h 235"/>
              <a:gd name="T34" fmla="*/ 2147483647 w 590"/>
              <a:gd name="T35" fmla="*/ 2147483647 h 235"/>
              <a:gd name="T36" fmla="*/ 2147483647 w 590"/>
              <a:gd name="T37" fmla="*/ 2147483647 h 235"/>
              <a:gd name="T38" fmla="*/ 2147483647 w 590"/>
              <a:gd name="T39" fmla="*/ 2147483647 h 235"/>
              <a:gd name="T40" fmla="*/ 2147483647 w 590"/>
              <a:gd name="T41" fmla="*/ 2147483647 h 235"/>
              <a:gd name="T42" fmla="*/ 2147483647 w 590"/>
              <a:gd name="T43" fmla="*/ 2147483647 h 235"/>
              <a:gd name="T44" fmla="*/ 2147483647 w 590"/>
              <a:gd name="T45" fmla="*/ 2147483647 h 235"/>
              <a:gd name="T46" fmla="*/ 2147483647 w 590"/>
              <a:gd name="T47" fmla="*/ 2147483647 h 235"/>
              <a:gd name="T48" fmla="*/ 2147483647 w 590"/>
              <a:gd name="T49" fmla="*/ 2147483647 h 235"/>
              <a:gd name="T50" fmla="*/ 2147483647 w 590"/>
              <a:gd name="T51" fmla="*/ 2147483647 h 235"/>
              <a:gd name="T52" fmla="*/ 2147483647 w 590"/>
              <a:gd name="T53" fmla="*/ 2147483647 h 235"/>
              <a:gd name="T54" fmla="*/ 2147483647 w 590"/>
              <a:gd name="T55" fmla="*/ 2147483647 h 235"/>
              <a:gd name="T56" fmla="*/ 2147483647 w 590"/>
              <a:gd name="T57" fmla="*/ 2147483647 h 235"/>
              <a:gd name="T58" fmla="*/ 2147483647 w 590"/>
              <a:gd name="T59" fmla="*/ 2147483647 h 235"/>
              <a:gd name="T60" fmla="*/ 2147483647 w 590"/>
              <a:gd name="T61" fmla="*/ 0 h 235"/>
              <a:gd name="T62" fmla="*/ 2147483647 w 590"/>
              <a:gd name="T63" fmla="*/ 2147483647 h 235"/>
              <a:gd name="T64" fmla="*/ 2147483647 w 590"/>
              <a:gd name="T65" fmla="*/ 2147483647 h 235"/>
              <a:gd name="T66" fmla="*/ 2147483647 w 590"/>
              <a:gd name="T67" fmla="*/ 2147483647 h 235"/>
              <a:gd name="T68" fmla="*/ 2147483647 w 590"/>
              <a:gd name="T69" fmla="*/ 2147483647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0"/>
              <a:gd name="T106" fmla="*/ 0 h 235"/>
              <a:gd name="T107" fmla="*/ 590 w 590"/>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0" h="235">
                <a:moveTo>
                  <a:pt x="28" y="164"/>
                </a:moveTo>
                <a:lnTo>
                  <a:pt x="0" y="217"/>
                </a:lnTo>
                <a:lnTo>
                  <a:pt x="90" y="205"/>
                </a:lnTo>
                <a:lnTo>
                  <a:pt x="117" y="190"/>
                </a:lnTo>
                <a:lnTo>
                  <a:pt x="225" y="166"/>
                </a:lnTo>
                <a:lnTo>
                  <a:pt x="267" y="178"/>
                </a:lnTo>
                <a:lnTo>
                  <a:pt x="288" y="175"/>
                </a:lnTo>
                <a:lnTo>
                  <a:pt x="311" y="164"/>
                </a:lnTo>
                <a:lnTo>
                  <a:pt x="311" y="168"/>
                </a:lnTo>
                <a:lnTo>
                  <a:pt x="435" y="235"/>
                </a:lnTo>
                <a:lnTo>
                  <a:pt x="471" y="205"/>
                </a:lnTo>
                <a:lnTo>
                  <a:pt x="505" y="145"/>
                </a:lnTo>
                <a:lnTo>
                  <a:pt x="563" y="127"/>
                </a:lnTo>
                <a:lnTo>
                  <a:pt x="590" y="83"/>
                </a:lnTo>
                <a:lnTo>
                  <a:pt x="589" y="28"/>
                </a:lnTo>
                <a:lnTo>
                  <a:pt x="581" y="73"/>
                </a:lnTo>
                <a:lnTo>
                  <a:pt x="549" y="111"/>
                </a:lnTo>
                <a:lnTo>
                  <a:pt x="537" y="109"/>
                </a:lnTo>
                <a:lnTo>
                  <a:pt x="494" y="119"/>
                </a:lnTo>
                <a:lnTo>
                  <a:pt x="494" y="106"/>
                </a:lnTo>
                <a:lnTo>
                  <a:pt x="537" y="93"/>
                </a:lnTo>
                <a:lnTo>
                  <a:pt x="497" y="88"/>
                </a:lnTo>
                <a:lnTo>
                  <a:pt x="542" y="77"/>
                </a:lnTo>
                <a:lnTo>
                  <a:pt x="559" y="84"/>
                </a:lnTo>
                <a:lnTo>
                  <a:pt x="568" y="41"/>
                </a:lnTo>
                <a:lnTo>
                  <a:pt x="556" y="31"/>
                </a:lnTo>
                <a:lnTo>
                  <a:pt x="503" y="48"/>
                </a:lnTo>
                <a:lnTo>
                  <a:pt x="505" y="22"/>
                </a:lnTo>
                <a:lnTo>
                  <a:pt x="527" y="29"/>
                </a:lnTo>
                <a:lnTo>
                  <a:pt x="556" y="9"/>
                </a:lnTo>
                <a:lnTo>
                  <a:pt x="540" y="0"/>
                </a:lnTo>
                <a:lnTo>
                  <a:pt x="367" y="34"/>
                </a:lnTo>
                <a:lnTo>
                  <a:pt x="147" y="70"/>
                </a:lnTo>
                <a:lnTo>
                  <a:pt x="56" y="163"/>
                </a:lnTo>
                <a:lnTo>
                  <a:pt x="28" y="164"/>
                </a:lnTo>
              </a:path>
            </a:pathLst>
          </a:custGeom>
          <a:pattFill prst="wdUpDiag">
            <a:fgClr>
              <a:srgbClr val="FF9966"/>
            </a:fgClr>
            <a:bgClr>
              <a:srgbClr val="FFFF99"/>
            </a:bgClr>
          </a:pattFill>
          <a:ln w="12700" cap="rnd">
            <a:solidFill>
              <a:schemeClr val="tx1"/>
            </a:solidFill>
            <a:round/>
            <a:headEnd/>
            <a:tailEnd/>
          </a:ln>
        </p:spPr>
        <p:txBody>
          <a:bodyPr/>
          <a:lstStyle/>
          <a:p>
            <a:endParaRPr lang="en-US"/>
          </a:p>
        </p:txBody>
      </p:sp>
      <p:sp>
        <p:nvSpPr>
          <p:cNvPr id="19480" name="Freeform 2074" descr="Wide upward diagonal"/>
          <p:cNvSpPr>
            <a:spLocks noChangeAspect="1"/>
          </p:cNvSpPr>
          <p:nvPr/>
        </p:nvSpPr>
        <p:spPr bwMode="auto">
          <a:xfrm>
            <a:off x="6754813" y="2303463"/>
            <a:ext cx="611187" cy="496887"/>
          </a:xfrm>
          <a:custGeom>
            <a:avLst/>
            <a:gdLst>
              <a:gd name="T0" fmla="*/ 2147483647 w 318"/>
              <a:gd name="T1" fmla="*/ 2147483647 h 309"/>
              <a:gd name="T2" fmla="*/ 2147483647 w 318"/>
              <a:gd name="T3" fmla="*/ 2147483647 h 309"/>
              <a:gd name="T4" fmla="*/ 0 w 318"/>
              <a:gd name="T5" fmla="*/ 2147483647 h 309"/>
              <a:gd name="T6" fmla="*/ 2147483647 w 318"/>
              <a:gd name="T7" fmla="*/ 2147483647 h 309"/>
              <a:gd name="T8" fmla="*/ 2147483647 w 318"/>
              <a:gd name="T9" fmla="*/ 2147483647 h 309"/>
              <a:gd name="T10" fmla="*/ 2147483647 w 318"/>
              <a:gd name="T11" fmla="*/ 2147483647 h 309"/>
              <a:gd name="T12" fmla="*/ 2147483647 w 318"/>
              <a:gd name="T13" fmla="*/ 2147483647 h 309"/>
              <a:gd name="T14" fmla="*/ 2147483647 w 318"/>
              <a:gd name="T15" fmla="*/ 2147483647 h 309"/>
              <a:gd name="T16" fmla="*/ 2147483647 w 318"/>
              <a:gd name="T17" fmla="*/ 2147483647 h 309"/>
              <a:gd name="T18" fmla="*/ 2147483647 w 318"/>
              <a:gd name="T19" fmla="*/ 2147483647 h 309"/>
              <a:gd name="T20" fmla="*/ 2147483647 w 318"/>
              <a:gd name="T21" fmla="*/ 2147483647 h 309"/>
              <a:gd name="T22" fmla="*/ 2147483647 w 318"/>
              <a:gd name="T23" fmla="*/ 2147483647 h 309"/>
              <a:gd name="T24" fmla="*/ 2147483647 w 318"/>
              <a:gd name="T25" fmla="*/ 2147483647 h 309"/>
              <a:gd name="T26" fmla="*/ 2147483647 w 318"/>
              <a:gd name="T27" fmla="*/ 2147483647 h 309"/>
              <a:gd name="T28" fmla="*/ 2147483647 w 318"/>
              <a:gd name="T29" fmla="*/ 2147483647 h 309"/>
              <a:gd name="T30" fmla="*/ 2147483647 w 318"/>
              <a:gd name="T31" fmla="*/ 2147483647 h 309"/>
              <a:gd name="T32" fmla="*/ 2147483647 w 318"/>
              <a:gd name="T33" fmla="*/ 0 h 309"/>
              <a:gd name="T34" fmla="*/ 2147483647 w 318"/>
              <a:gd name="T35" fmla="*/ 2147483647 h 309"/>
              <a:gd name="T36" fmla="*/ 2147483647 w 318"/>
              <a:gd name="T37" fmla="*/ 2147483647 h 309"/>
              <a:gd name="T38" fmla="*/ 2147483647 w 318"/>
              <a:gd name="T39" fmla="*/ 2147483647 h 309"/>
              <a:gd name="T40" fmla="*/ 2147483647 w 318"/>
              <a:gd name="T41" fmla="*/ 2147483647 h 3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8"/>
              <a:gd name="T64" fmla="*/ 0 h 309"/>
              <a:gd name="T65" fmla="*/ 318 w 318"/>
              <a:gd name="T66" fmla="*/ 309 h 3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8" h="309">
                <a:moveTo>
                  <a:pt x="33" y="156"/>
                </a:moveTo>
                <a:lnTo>
                  <a:pt x="10" y="148"/>
                </a:lnTo>
                <a:lnTo>
                  <a:pt x="0" y="195"/>
                </a:lnTo>
                <a:lnTo>
                  <a:pt x="7" y="246"/>
                </a:lnTo>
                <a:lnTo>
                  <a:pt x="52" y="281"/>
                </a:lnTo>
                <a:lnTo>
                  <a:pt x="63" y="309"/>
                </a:lnTo>
                <a:lnTo>
                  <a:pt x="132" y="297"/>
                </a:lnTo>
                <a:lnTo>
                  <a:pt x="191" y="251"/>
                </a:lnTo>
                <a:lnTo>
                  <a:pt x="218" y="162"/>
                </a:lnTo>
                <a:lnTo>
                  <a:pt x="249" y="150"/>
                </a:lnTo>
                <a:lnTo>
                  <a:pt x="293" y="77"/>
                </a:lnTo>
                <a:lnTo>
                  <a:pt x="318" y="68"/>
                </a:lnTo>
                <a:lnTo>
                  <a:pt x="272" y="60"/>
                </a:lnTo>
                <a:lnTo>
                  <a:pt x="192" y="96"/>
                </a:lnTo>
                <a:lnTo>
                  <a:pt x="181" y="59"/>
                </a:lnTo>
                <a:lnTo>
                  <a:pt x="113" y="61"/>
                </a:lnTo>
                <a:lnTo>
                  <a:pt x="98" y="0"/>
                </a:lnTo>
                <a:lnTo>
                  <a:pt x="80" y="15"/>
                </a:lnTo>
                <a:lnTo>
                  <a:pt x="83" y="101"/>
                </a:lnTo>
                <a:lnTo>
                  <a:pt x="53" y="107"/>
                </a:lnTo>
                <a:lnTo>
                  <a:pt x="33" y="156"/>
                </a:lnTo>
              </a:path>
            </a:pathLst>
          </a:custGeom>
          <a:solidFill>
            <a:srgbClr val="FFFFCC"/>
          </a:solidFill>
          <a:ln w="12700" cap="rnd">
            <a:solidFill>
              <a:srgbClr val="000000"/>
            </a:solidFill>
            <a:round/>
            <a:headEnd/>
            <a:tailEnd/>
          </a:ln>
        </p:spPr>
        <p:txBody>
          <a:bodyPr/>
          <a:lstStyle/>
          <a:p>
            <a:endParaRPr lang="en-US"/>
          </a:p>
        </p:txBody>
      </p:sp>
      <p:sp>
        <p:nvSpPr>
          <p:cNvPr id="19481" name="Freeform 2075" descr="Wide upward diagonal"/>
          <p:cNvSpPr>
            <a:spLocks noChangeAspect="1"/>
          </p:cNvSpPr>
          <p:nvPr/>
        </p:nvSpPr>
        <p:spPr bwMode="auto">
          <a:xfrm>
            <a:off x="7086600" y="2354263"/>
            <a:ext cx="706438" cy="247650"/>
          </a:xfrm>
          <a:custGeom>
            <a:avLst/>
            <a:gdLst>
              <a:gd name="T0" fmla="*/ 0 w 366"/>
              <a:gd name="T1" fmla="*/ 2147483647 h 153"/>
              <a:gd name="T2" fmla="*/ 2147483647 w 366"/>
              <a:gd name="T3" fmla="*/ 0 h 153"/>
              <a:gd name="T4" fmla="*/ 2147483647 w 366"/>
              <a:gd name="T5" fmla="*/ 2147483647 h 153"/>
              <a:gd name="T6" fmla="*/ 2147483647 w 366"/>
              <a:gd name="T7" fmla="*/ 2147483647 h 153"/>
              <a:gd name="T8" fmla="*/ 2147483647 w 366"/>
              <a:gd name="T9" fmla="*/ 2147483647 h 153"/>
              <a:gd name="T10" fmla="*/ 2147483647 w 366"/>
              <a:gd name="T11" fmla="*/ 2147483647 h 153"/>
              <a:gd name="T12" fmla="*/ 2147483647 w 366"/>
              <a:gd name="T13" fmla="*/ 2147483647 h 153"/>
              <a:gd name="T14" fmla="*/ 2147483647 w 366"/>
              <a:gd name="T15" fmla="*/ 2147483647 h 153"/>
              <a:gd name="T16" fmla="*/ 2147483647 w 366"/>
              <a:gd name="T17" fmla="*/ 2147483647 h 153"/>
              <a:gd name="T18" fmla="*/ 2147483647 w 366"/>
              <a:gd name="T19" fmla="*/ 2147483647 h 153"/>
              <a:gd name="T20" fmla="*/ 2147483647 w 366"/>
              <a:gd name="T21" fmla="*/ 2147483647 h 153"/>
              <a:gd name="T22" fmla="*/ 2147483647 w 366"/>
              <a:gd name="T23" fmla="*/ 2147483647 h 153"/>
              <a:gd name="T24" fmla="*/ 2147483647 w 366"/>
              <a:gd name="T25" fmla="*/ 2147483647 h 153"/>
              <a:gd name="T26" fmla="*/ 2147483647 w 366"/>
              <a:gd name="T27" fmla="*/ 2147483647 h 153"/>
              <a:gd name="T28" fmla="*/ 2147483647 w 366"/>
              <a:gd name="T29" fmla="*/ 2147483647 h 153"/>
              <a:gd name="T30" fmla="*/ 2147483647 w 366"/>
              <a:gd name="T31" fmla="*/ 2147483647 h 153"/>
              <a:gd name="T32" fmla="*/ 2147483647 w 366"/>
              <a:gd name="T33" fmla="*/ 2147483647 h 153"/>
              <a:gd name="T34" fmla="*/ 2147483647 w 366"/>
              <a:gd name="T35" fmla="*/ 2147483647 h 153"/>
              <a:gd name="T36" fmla="*/ 2147483647 w 366"/>
              <a:gd name="T37" fmla="*/ 2147483647 h 153"/>
              <a:gd name="T38" fmla="*/ 2147483647 w 366"/>
              <a:gd name="T39" fmla="*/ 2147483647 h 153"/>
              <a:gd name="T40" fmla="*/ 2147483647 w 366"/>
              <a:gd name="T41" fmla="*/ 2147483647 h 153"/>
              <a:gd name="T42" fmla="*/ 2147483647 w 366"/>
              <a:gd name="T43" fmla="*/ 2147483647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6"/>
              <a:gd name="T67" fmla="*/ 0 h 153"/>
              <a:gd name="T68" fmla="*/ 366 w 366"/>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6" h="153">
                <a:moveTo>
                  <a:pt x="0" y="31"/>
                </a:moveTo>
                <a:lnTo>
                  <a:pt x="287" y="0"/>
                </a:lnTo>
                <a:lnTo>
                  <a:pt x="319" y="98"/>
                </a:lnTo>
                <a:lnTo>
                  <a:pt x="337" y="98"/>
                </a:lnTo>
                <a:lnTo>
                  <a:pt x="357" y="96"/>
                </a:lnTo>
                <a:lnTo>
                  <a:pt x="366" y="92"/>
                </a:lnTo>
                <a:lnTo>
                  <a:pt x="362" y="146"/>
                </a:lnTo>
                <a:lnTo>
                  <a:pt x="322" y="147"/>
                </a:lnTo>
                <a:lnTo>
                  <a:pt x="293" y="110"/>
                </a:lnTo>
                <a:lnTo>
                  <a:pt x="277" y="70"/>
                </a:lnTo>
                <a:lnTo>
                  <a:pt x="280" y="17"/>
                </a:lnTo>
                <a:lnTo>
                  <a:pt x="260" y="41"/>
                </a:lnTo>
                <a:lnTo>
                  <a:pt x="283" y="153"/>
                </a:lnTo>
                <a:lnTo>
                  <a:pt x="244" y="144"/>
                </a:lnTo>
                <a:lnTo>
                  <a:pt x="214" y="126"/>
                </a:lnTo>
                <a:lnTo>
                  <a:pt x="184" y="126"/>
                </a:lnTo>
                <a:lnTo>
                  <a:pt x="190" y="105"/>
                </a:lnTo>
                <a:lnTo>
                  <a:pt x="166" y="63"/>
                </a:lnTo>
                <a:lnTo>
                  <a:pt x="139" y="39"/>
                </a:lnTo>
                <a:lnTo>
                  <a:pt x="106" y="45"/>
                </a:lnTo>
                <a:lnTo>
                  <a:pt x="13" y="66"/>
                </a:lnTo>
                <a:lnTo>
                  <a:pt x="2" y="35"/>
                </a:lnTo>
              </a:path>
            </a:pathLst>
          </a:custGeom>
          <a:solidFill>
            <a:srgbClr val="FFA623"/>
          </a:solidFill>
          <a:ln w="12700" cap="rnd">
            <a:solidFill>
              <a:schemeClr val="tx1"/>
            </a:solidFill>
            <a:round/>
            <a:headEnd/>
            <a:tailEnd/>
          </a:ln>
        </p:spPr>
        <p:txBody>
          <a:bodyPr/>
          <a:lstStyle/>
          <a:p>
            <a:endParaRPr lang="en-US"/>
          </a:p>
        </p:txBody>
      </p:sp>
      <p:sp>
        <p:nvSpPr>
          <p:cNvPr id="19482" name="Freeform 2076" descr="Wide upward diagonal"/>
          <p:cNvSpPr>
            <a:spLocks noChangeAspect="1"/>
          </p:cNvSpPr>
          <p:nvPr/>
        </p:nvSpPr>
        <p:spPr bwMode="auto">
          <a:xfrm rot="537435">
            <a:off x="7626350" y="2346325"/>
            <a:ext cx="179388" cy="169863"/>
          </a:xfrm>
          <a:custGeom>
            <a:avLst/>
            <a:gdLst>
              <a:gd name="T0" fmla="*/ 0 w 67"/>
              <a:gd name="T1" fmla="*/ 2147483647 h 76"/>
              <a:gd name="T2" fmla="*/ 2147483647 w 67"/>
              <a:gd name="T3" fmla="*/ 0 h 76"/>
              <a:gd name="T4" fmla="*/ 2147483647 w 67"/>
              <a:gd name="T5" fmla="*/ 2147483647 h 76"/>
              <a:gd name="T6" fmla="*/ 2147483647 w 67"/>
              <a:gd name="T7" fmla="*/ 2147483647 h 76"/>
              <a:gd name="T8" fmla="*/ 2147483647 w 67"/>
              <a:gd name="T9" fmla="*/ 2147483647 h 76"/>
              <a:gd name="T10" fmla="*/ 2147483647 w 67"/>
              <a:gd name="T11" fmla="*/ 2147483647 h 76"/>
              <a:gd name="T12" fmla="*/ 2147483647 w 67"/>
              <a:gd name="T13" fmla="*/ 2147483647 h 76"/>
              <a:gd name="T14" fmla="*/ 0 w 67"/>
              <a:gd name="T15" fmla="*/ 2147483647 h 7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6"/>
              <a:gd name="T26" fmla="*/ 67 w 67"/>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6">
                <a:moveTo>
                  <a:pt x="0" y="5"/>
                </a:moveTo>
                <a:lnTo>
                  <a:pt x="14" y="0"/>
                </a:lnTo>
                <a:lnTo>
                  <a:pt x="44" y="16"/>
                </a:lnTo>
                <a:lnTo>
                  <a:pt x="44" y="33"/>
                </a:lnTo>
                <a:lnTo>
                  <a:pt x="65" y="45"/>
                </a:lnTo>
                <a:lnTo>
                  <a:pt x="66" y="67"/>
                </a:lnTo>
                <a:lnTo>
                  <a:pt x="32" y="75"/>
                </a:lnTo>
                <a:lnTo>
                  <a:pt x="0" y="5"/>
                </a:lnTo>
              </a:path>
            </a:pathLst>
          </a:custGeom>
          <a:solidFill>
            <a:srgbClr val="FFA623"/>
          </a:solidFill>
          <a:ln w="12700" cap="rnd">
            <a:solidFill>
              <a:srgbClr val="000000"/>
            </a:solidFill>
            <a:round/>
            <a:headEnd/>
            <a:tailEnd/>
          </a:ln>
        </p:spPr>
        <p:txBody>
          <a:bodyPr/>
          <a:lstStyle/>
          <a:p>
            <a:endParaRPr lang="en-US"/>
          </a:p>
        </p:txBody>
      </p:sp>
      <p:grpSp>
        <p:nvGrpSpPr>
          <p:cNvPr id="19483" name="Group 2077"/>
          <p:cNvGrpSpPr>
            <a:grpSpLocks/>
          </p:cNvGrpSpPr>
          <p:nvPr/>
        </p:nvGrpSpPr>
        <p:grpSpPr bwMode="auto">
          <a:xfrm>
            <a:off x="6675438" y="2414588"/>
            <a:ext cx="1108075" cy="512762"/>
            <a:chOff x="4004" y="2148"/>
            <a:chExt cx="575" cy="318"/>
          </a:xfrm>
        </p:grpSpPr>
        <p:sp>
          <p:nvSpPr>
            <p:cNvPr id="19584" name="Freeform 2078"/>
            <p:cNvSpPr>
              <a:spLocks noChangeAspect="1"/>
            </p:cNvSpPr>
            <p:nvPr/>
          </p:nvSpPr>
          <p:spPr bwMode="auto">
            <a:xfrm>
              <a:off x="4004" y="2148"/>
              <a:ext cx="523" cy="318"/>
            </a:xfrm>
            <a:custGeom>
              <a:avLst/>
              <a:gdLst>
                <a:gd name="T0" fmla="*/ 86 w 523"/>
                <a:gd name="T1" fmla="*/ 229 h 318"/>
                <a:gd name="T2" fmla="*/ 71 w 523"/>
                <a:gd name="T3" fmla="*/ 258 h 318"/>
                <a:gd name="T4" fmla="*/ 49 w 523"/>
                <a:gd name="T5" fmla="*/ 267 h 318"/>
                <a:gd name="T6" fmla="*/ 48 w 523"/>
                <a:gd name="T7" fmla="*/ 286 h 318"/>
                <a:gd name="T8" fmla="*/ 3 w 523"/>
                <a:gd name="T9" fmla="*/ 301 h 318"/>
                <a:gd name="T10" fmla="*/ 0 w 523"/>
                <a:gd name="T11" fmla="*/ 318 h 318"/>
                <a:gd name="T12" fmla="*/ 124 w 523"/>
                <a:gd name="T13" fmla="*/ 298 h 318"/>
                <a:gd name="T14" fmla="*/ 352 w 523"/>
                <a:gd name="T15" fmla="*/ 267 h 318"/>
                <a:gd name="T16" fmla="*/ 502 w 523"/>
                <a:gd name="T17" fmla="*/ 234 h 318"/>
                <a:gd name="T18" fmla="*/ 523 w 523"/>
                <a:gd name="T19" fmla="*/ 188 h 318"/>
                <a:gd name="T20" fmla="*/ 504 w 523"/>
                <a:gd name="T21" fmla="*/ 178 h 318"/>
                <a:gd name="T22" fmla="*/ 489 w 523"/>
                <a:gd name="T23" fmla="*/ 193 h 318"/>
                <a:gd name="T24" fmla="*/ 480 w 523"/>
                <a:gd name="T25" fmla="*/ 152 h 318"/>
                <a:gd name="T26" fmla="*/ 489 w 523"/>
                <a:gd name="T27" fmla="*/ 117 h 318"/>
                <a:gd name="T28" fmla="*/ 424 w 523"/>
                <a:gd name="T29" fmla="*/ 90 h 318"/>
                <a:gd name="T30" fmla="*/ 391 w 523"/>
                <a:gd name="T31" fmla="*/ 90 h 318"/>
                <a:gd name="T32" fmla="*/ 400 w 523"/>
                <a:gd name="T33" fmla="*/ 64 h 318"/>
                <a:gd name="T34" fmla="*/ 391 w 523"/>
                <a:gd name="T35" fmla="*/ 36 h 318"/>
                <a:gd name="T36" fmla="*/ 346 w 523"/>
                <a:gd name="T37" fmla="*/ 0 h 318"/>
                <a:gd name="T38" fmla="*/ 299 w 523"/>
                <a:gd name="T39" fmla="*/ 34 h 318"/>
                <a:gd name="T40" fmla="*/ 276 w 523"/>
                <a:gd name="T41" fmla="*/ 85 h 318"/>
                <a:gd name="T42" fmla="*/ 235 w 523"/>
                <a:gd name="T43" fmla="*/ 107 h 318"/>
                <a:gd name="T44" fmla="*/ 219 w 523"/>
                <a:gd name="T45" fmla="*/ 189 h 318"/>
                <a:gd name="T46" fmla="*/ 153 w 523"/>
                <a:gd name="T47" fmla="*/ 229 h 318"/>
                <a:gd name="T48" fmla="*/ 100 w 523"/>
                <a:gd name="T49" fmla="*/ 245 h 318"/>
                <a:gd name="T50" fmla="*/ 86 w 523"/>
                <a:gd name="T51" fmla="*/ 229 h 3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3"/>
                <a:gd name="T79" fmla="*/ 0 h 318"/>
                <a:gd name="T80" fmla="*/ 523 w 523"/>
                <a:gd name="T81" fmla="*/ 318 h 3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3" h="318">
                  <a:moveTo>
                    <a:pt x="86" y="229"/>
                  </a:moveTo>
                  <a:lnTo>
                    <a:pt x="71" y="258"/>
                  </a:lnTo>
                  <a:lnTo>
                    <a:pt x="49" y="267"/>
                  </a:lnTo>
                  <a:lnTo>
                    <a:pt x="48" y="286"/>
                  </a:lnTo>
                  <a:lnTo>
                    <a:pt x="3" y="301"/>
                  </a:lnTo>
                  <a:lnTo>
                    <a:pt x="0" y="318"/>
                  </a:lnTo>
                  <a:lnTo>
                    <a:pt x="124" y="298"/>
                  </a:lnTo>
                  <a:lnTo>
                    <a:pt x="352" y="267"/>
                  </a:lnTo>
                  <a:lnTo>
                    <a:pt x="502" y="234"/>
                  </a:lnTo>
                  <a:lnTo>
                    <a:pt x="523" y="188"/>
                  </a:lnTo>
                  <a:lnTo>
                    <a:pt x="504" y="178"/>
                  </a:lnTo>
                  <a:lnTo>
                    <a:pt x="489" y="193"/>
                  </a:lnTo>
                  <a:lnTo>
                    <a:pt x="480" y="152"/>
                  </a:lnTo>
                  <a:lnTo>
                    <a:pt x="489" y="117"/>
                  </a:lnTo>
                  <a:lnTo>
                    <a:pt x="424" y="90"/>
                  </a:lnTo>
                  <a:lnTo>
                    <a:pt x="391" y="90"/>
                  </a:lnTo>
                  <a:lnTo>
                    <a:pt x="400" y="64"/>
                  </a:lnTo>
                  <a:lnTo>
                    <a:pt x="391" y="36"/>
                  </a:lnTo>
                  <a:lnTo>
                    <a:pt x="346" y="0"/>
                  </a:lnTo>
                  <a:lnTo>
                    <a:pt x="299" y="34"/>
                  </a:lnTo>
                  <a:lnTo>
                    <a:pt x="276" y="85"/>
                  </a:lnTo>
                  <a:lnTo>
                    <a:pt x="235" y="107"/>
                  </a:lnTo>
                  <a:lnTo>
                    <a:pt x="219" y="189"/>
                  </a:lnTo>
                  <a:lnTo>
                    <a:pt x="153" y="229"/>
                  </a:lnTo>
                  <a:lnTo>
                    <a:pt x="100" y="245"/>
                  </a:lnTo>
                  <a:lnTo>
                    <a:pt x="86" y="229"/>
                  </a:lnTo>
                </a:path>
              </a:pathLst>
            </a:custGeom>
            <a:solidFill>
              <a:srgbClr val="FFA623"/>
            </a:solidFill>
            <a:ln w="12700" cap="rnd">
              <a:solidFill>
                <a:srgbClr val="000000"/>
              </a:solidFill>
              <a:round/>
              <a:headEnd/>
              <a:tailEnd/>
            </a:ln>
          </p:spPr>
          <p:txBody>
            <a:bodyPr/>
            <a:lstStyle/>
            <a:p>
              <a:endParaRPr lang="en-US"/>
            </a:p>
          </p:txBody>
        </p:sp>
        <p:sp>
          <p:nvSpPr>
            <p:cNvPr id="19585" name="Freeform 2079"/>
            <p:cNvSpPr>
              <a:spLocks noChangeAspect="1"/>
            </p:cNvSpPr>
            <p:nvPr/>
          </p:nvSpPr>
          <p:spPr bwMode="auto">
            <a:xfrm rot="151512">
              <a:off x="4533" y="2251"/>
              <a:ext cx="46" cy="71"/>
            </a:xfrm>
            <a:custGeom>
              <a:avLst/>
              <a:gdLst>
                <a:gd name="T0" fmla="*/ 0 w 29"/>
                <a:gd name="T1" fmla="*/ 22 h 45"/>
                <a:gd name="T2" fmla="*/ 176 w 29"/>
                <a:gd name="T3" fmla="*/ 0 h 45"/>
                <a:gd name="T4" fmla="*/ 76 w 29"/>
                <a:gd name="T5" fmla="*/ 271 h 45"/>
                <a:gd name="T6" fmla="*/ 8 w 29"/>
                <a:gd name="T7" fmla="*/ 267 h 45"/>
                <a:gd name="T8" fmla="*/ 0 w 29"/>
                <a:gd name="T9" fmla="*/ 22 h 45"/>
                <a:gd name="T10" fmla="*/ 0 60000 65536"/>
                <a:gd name="T11" fmla="*/ 0 60000 65536"/>
                <a:gd name="T12" fmla="*/ 0 60000 65536"/>
                <a:gd name="T13" fmla="*/ 0 60000 65536"/>
                <a:gd name="T14" fmla="*/ 0 60000 65536"/>
                <a:gd name="T15" fmla="*/ 0 w 29"/>
                <a:gd name="T16" fmla="*/ 0 h 45"/>
                <a:gd name="T17" fmla="*/ 29 w 29"/>
                <a:gd name="T18" fmla="*/ 45 h 45"/>
              </a:gdLst>
              <a:ahLst/>
              <a:cxnLst>
                <a:cxn ang="T10">
                  <a:pos x="T0" y="T1"/>
                </a:cxn>
                <a:cxn ang="T11">
                  <a:pos x="T2" y="T3"/>
                </a:cxn>
                <a:cxn ang="T12">
                  <a:pos x="T4" y="T5"/>
                </a:cxn>
                <a:cxn ang="T13">
                  <a:pos x="T6" y="T7"/>
                </a:cxn>
                <a:cxn ang="T14">
                  <a:pos x="T8" y="T9"/>
                </a:cxn>
              </a:cxnLst>
              <a:rect l="T15" t="T16" r="T17" b="T18"/>
              <a:pathLst>
                <a:path w="29" h="45">
                  <a:moveTo>
                    <a:pt x="0" y="4"/>
                  </a:moveTo>
                  <a:lnTo>
                    <a:pt x="28" y="0"/>
                  </a:lnTo>
                  <a:lnTo>
                    <a:pt x="12" y="44"/>
                  </a:lnTo>
                  <a:lnTo>
                    <a:pt x="1" y="43"/>
                  </a:lnTo>
                  <a:lnTo>
                    <a:pt x="0" y="4"/>
                  </a:lnTo>
                </a:path>
              </a:pathLst>
            </a:custGeom>
            <a:solidFill>
              <a:srgbClr val="FFA623"/>
            </a:solidFill>
            <a:ln w="12700" cap="rnd">
              <a:solidFill>
                <a:schemeClr val="tx1"/>
              </a:solidFill>
              <a:round/>
              <a:headEnd/>
              <a:tailEnd/>
            </a:ln>
          </p:spPr>
          <p:txBody>
            <a:bodyPr/>
            <a:lstStyle/>
            <a:p>
              <a:endParaRPr lang="en-US"/>
            </a:p>
          </p:txBody>
        </p:sp>
      </p:grpSp>
      <p:sp>
        <p:nvSpPr>
          <p:cNvPr id="19484" name="Freeform 2080" descr="Wide upward diagonal"/>
          <p:cNvSpPr>
            <a:spLocks noChangeAspect="1"/>
          </p:cNvSpPr>
          <p:nvPr/>
        </p:nvSpPr>
        <p:spPr bwMode="auto">
          <a:xfrm>
            <a:off x="244475" y="3414713"/>
            <a:ext cx="1863725" cy="1236662"/>
          </a:xfrm>
          <a:custGeom>
            <a:avLst/>
            <a:gdLst>
              <a:gd name="T0" fmla="*/ 2147483647 w 581"/>
              <a:gd name="T1" fmla="*/ 2147483647 h 529"/>
              <a:gd name="T2" fmla="*/ 2147483647 w 581"/>
              <a:gd name="T3" fmla="*/ 0 h 529"/>
              <a:gd name="T4" fmla="*/ 2147483647 w 581"/>
              <a:gd name="T5" fmla="*/ 2147483647 h 529"/>
              <a:gd name="T6" fmla="*/ 2147483647 w 581"/>
              <a:gd name="T7" fmla="*/ 2147483647 h 529"/>
              <a:gd name="T8" fmla="*/ 2147483647 w 581"/>
              <a:gd name="T9" fmla="*/ 2147483647 h 529"/>
              <a:gd name="T10" fmla="*/ 2147483647 w 581"/>
              <a:gd name="T11" fmla="*/ 2147483647 h 529"/>
              <a:gd name="T12" fmla="*/ 2147483647 w 581"/>
              <a:gd name="T13" fmla="*/ 2147483647 h 529"/>
              <a:gd name="T14" fmla="*/ 2147483647 w 581"/>
              <a:gd name="T15" fmla="*/ 2147483647 h 529"/>
              <a:gd name="T16" fmla="*/ 2147483647 w 581"/>
              <a:gd name="T17" fmla="*/ 2147483647 h 529"/>
              <a:gd name="T18" fmla="*/ 2147483647 w 581"/>
              <a:gd name="T19" fmla="*/ 2147483647 h 529"/>
              <a:gd name="T20" fmla="*/ 2147483647 w 581"/>
              <a:gd name="T21" fmla="*/ 2147483647 h 529"/>
              <a:gd name="T22" fmla="*/ 2147483647 w 581"/>
              <a:gd name="T23" fmla="*/ 2147483647 h 529"/>
              <a:gd name="T24" fmla="*/ 2147483647 w 581"/>
              <a:gd name="T25" fmla="*/ 2147483647 h 529"/>
              <a:gd name="T26" fmla="*/ 2147483647 w 581"/>
              <a:gd name="T27" fmla="*/ 2147483647 h 529"/>
              <a:gd name="T28" fmla="*/ 2147483647 w 581"/>
              <a:gd name="T29" fmla="*/ 2147483647 h 529"/>
              <a:gd name="T30" fmla="*/ 2147483647 w 581"/>
              <a:gd name="T31" fmla="*/ 2147483647 h 529"/>
              <a:gd name="T32" fmla="*/ 2147483647 w 581"/>
              <a:gd name="T33" fmla="*/ 2147483647 h 529"/>
              <a:gd name="T34" fmla="*/ 2147483647 w 581"/>
              <a:gd name="T35" fmla="*/ 2147483647 h 529"/>
              <a:gd name="T36" fmla="*/ 2147483647 w 581"/>
              <a:gd name="T37" fmla="*/ 2147483647 h 529"/>
              <a:gd name="T38" fmla="*/ 2147483647 w 581"/>
              <a:gd name="T39" fmla="*/ 2147483647 h 529"/>
              <a:gd name="T40" fmla="*/ 2147483647 w 581"/>
              <a:gd name="T41" fmla="*/ 2147483647 h 529"/>
              <a:gd name="T42" fmla="*/ 2147483647 w 581"/>
              <a:gd name="T43" fmla="*/ 2147483647 h 529"/>
              <a:gd name="T44" fmla="*/ 0 w 581"/>
              <a:gd name="T45" fmla="*/ 2147483647 h 529"/>
              <a:gd name="T46" fmla="*/ 2147483647 w 581"/>
              <a:gd name="T47" fmla="*/ 2147483647 h 529"/>
              <a:gd name="T48" fmla="*/ 2147483647 w 581"/>
              <a:gd name="T49" fmla="*/ 2147483647 h 529"/>
              <a:gd name="T50" fmla="*/ 2147483647 w 581"/>
              <a:gd name="T51" fmla="*/ 2147483647 h 529"/>
              <a:gd name="T52" fmla="*/ 2147483647 w 581"/>
              <a:gd name="T53" fmla="*/ 2147483647 h 529"/>
              <a:gd name="T54" fmla="*/ 2147483647 w 581"/>
              <a:gd name="T55" fmla="*/ 2147483647 h 529"/>
              <a:gd name="T56" fmla="*/ 2147483647 w 581"/>
              <a:gd name="T57" fmla="*/ 2147483647 h 529"/>
              <a:gd name="T58" fmla="*/ 2147483647 w 581"/>
              <a:gd name="T59" fmla="*/ 2147483647 h 529"/>
              <a:gd name="T60" fmla="*/ 2147483647 w 581"/>
              <a:gd name="T61" fmla="*/ 2147483647 h 529"/>
              <a:gd name="T62" fmla="*/ 2147483647 w 581"/>
              <a:gd name="T63" fmla="*/ 2147483647 h 529"/>
              <a:gd name="T64" fmla="*/ 2147483647 w 581"/>
              <a:gd name="T65" fmla="*/ 2147483647 h 529"/>
              <a:gd name="T66" fmla="*/ 2147483647 w 581"/>
              <a:gd name="T67" fmla="*/ 2147483647 h 529"/>
              <a:gd name="T68" fmla="*/ 2147483647 w 581"/>
              <a:gd name="T69" fmla="*/ 2147483647 h 529"/>
              <a:gd name="T70" fmla="*/ 2147483647 w 581"/>
              <a:gd name="T71" fmla="*/ 2147483647 h 529"/>
              <a:gd name="T72" fmla="*/ 2147483647 w 581"/>
              <a:gd name="T73" fmla="*/ 2147483647 h 529"/>
              <a:gd name="T74" fmla="*/ 2147483647 w 581"/>
              <a:gd name="T75" fmla="*/ 2147483647 h 529"/>
              <a:gd name="T76" fmla="*/ 2147483647 w 581"/>
              <a:gd name="T77" fmla="*/ 2147483647 h 529"/>
              <a:gd name="T78" fmla="*/ 2147483647 w 581"/>
              <a:gd name="T79" fmla="*/ 2147483647 h 529"/>
              <a:gd name="T80" fmla="*/ 2147483647 w 581"/>
              <a:gd name="T81" fmla="*/ 2147483647 h 529"/>
              <a:gd name="T82" fmla="*/ 2147483647 w 581"/>
              <a:gd name="T83" fmla="*/ 2147483647 h 5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1"/>
              <a:gd name="T127" fmla="*/ 0 h 529"/>
              <a:gd name="T128" fmla="*/ 581 w 581"/>
              <a:gd name="T129" fmla="*/ 529 h 5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1" h="529">
                <a:moveTo>
                  <a:pt x="92" y="79"/>
                </a:moveTo>
                <a:lnTo>
                  <a:pt x="209" y="0"/>
                </a:lnTo>
                <a:lnTo>
                  <a:pt x="265" y="14"/>
                </a:lnTo>
                <a:lnTo>
                  <a:pt x="292" y="39"/>
                </a:lnTo>
                <a:lnTo>
                  <a:pt x="401" y="49"/>
                </a:lnTo>
                <a:lnTo>
                  <a:pt x="404" y="310"/>
                </a:lnTo>
                <a:lnTo>
                  <a:pt x="440" y="317"/>
                </a:lnTo>
                <a:lnTo>
                  <a:pt x="457" y="349"/>
                </a:lnTo>
                <a:lnTo>
                  <a:pt x="482" y="338"/>
                </a:lnTo>
                <a:lnTo>
                  <a:pt x="535" y="409"/>
                </a:lnTo>
                <a:lnTo>
                  <a:pt x="580" y="442"/>
                </a:lnTo>
                <a:lnTo>
                  <a:pt x="578" y="470"/>
                </a:lnTo>
                <a:lnTo>
                  <a:pt x="521" y="474"/>
                </a:lnTo>
                <a:lnTo>
                  <a:pt x="496" y="387"/>
                </a:lnTo>
                <a:lnTo>
                  <a:pt x="315" y="301"/>
                </a:lnTo>
                <a:lnTo>
                  <a:pt x="320" y="328"/>
                </a:lnTo>
                <a:lnTo>
                  <a:pt x="280" y="363"/>
                </a:lnTo>
                <a:lnTo>
                  <a:pt x="273" y="350"/>
                </a:lnTo>
                <a:lnTo>
                  <a:pt x="261" y="350"/>
                </a:lnTo>
                <a:lnTo>
                  <a:pt x="229" y="423"/>
                </a:lnTo>
                <a:lnTo>
                  <a:pt x="128" y="494"/>
                </a:lnTo>
                <a:lnTo>
                  <a:pt x="29" y="528"/>
                </a:lnTo>
                <a:lnTo>
                  <a:pt x="0" y="523"/>
                </a:lnTo>
                <a:lnTo>
                  <a:pt x="114" y="462"/>
                </a:lnTo>
                <a:lnTo>
                  <a:pt x="128" y="462"/>
                </a:lnTo>
                <a:lnTo>
                  <a:pt x="170" y="415"/>
                </a:lnTo>
                <a:lnTo>
                  <a:pt x="189" y="413"/>
                </a:lnTo>
                <a:lnTo>
                  <a:pt x="217" y="378"/>
                </a:lnTo>
                <a:lnTo>
                  <a:pt x="207" y="362"/>
                </a:lnTo>
                <a:lnTo>
                  <a:pt x="146" y="369"/>
                </a:lnTo>
                <a:lnTo>
                  <a:pt x="105" y="279"/>
                </a:lnTo>
                <a:lnTo>
                  <a:pt x="128" y="239"/>
                </a:lnTo>
                <a:lnTo>
                  <a:pt x="167" y="224"/>
                </a:lnTo>
                <a:lnTo>
                  <a:pt x="153" y="189"/>
                </a:lnTo>
                <a:lnTo>
                  <a:pt x="113" y="205"/>
                </a:lnTo>
                <a:lnTo>
                  <a:pt x="83" y="154"/>
                </a:lnTo>
                <a:lnTo>
                  <a:pt x="116" y="142"/>
                </a:lnTo>
                <a:lnTo>
                  <a:pt x="146" y="156"/>
                </a:lnTo>
                <a:lnTo>
                  <a:pt x="160" y="148"/>
                </a:lnTo>
                <a:lnTo>
                  <a:pt x="135" y="104"/>
                </a:lnTo>
                <a:lnTo>
                  <a:pt x="91" y="101"/>
                </a:lnTo>
                <a:lnTo>
                  <a:pt x="92" y="79"/>
                </a:lnTo>
              </a:path>
            </a:pathLst>
          </a:custGeom>
          <a:solidFill>
            <a:srgbClr val="FFFFCC"/>
          </a:solidFill>
          <a:ln w="12700" cap="rnd">
            <a:solidFill>
              <a:srgbClr val="000000"/>
            </a:solidFill>
            <a:round/>
            <a:headEnd/>
            <a:tailEnd/>
          </a:ln>
        </p:spPr>
        <p:txBody>
          <a:bodyPr/>
          <a:lstStyle/>
          <a:p>
            <a:endParaRPr lang="en-US"/>
          </a:p>
        </p:txBody>
      </p:sp>
      <p:sp>
        <p:nvSpPr>
          <p:cNvPr id="19485" name="Freeform 2081"/>
          <p:cNvSpPr>
            <a:spLocks noChangeAspect="1"/>
          </p:cNvSpPr>
          <p:nvPr/>
        </p:nvSpPr>
        <p:spPr bwMode="auto">
          <a:xfrm>
            <a:off x="1366838" y="1065213"/>
            <a:ext cx="925512" cy="527050"/>
          </a:xfrm>
          <a:custGeom>
            <a:avLst/>
            <a:gdLst>
              <a:gd name="T0" fmla="*/ 2147483647 w 417"/>
              <a:gd name="T1" fmla="*/ 0 h 284"/>
              <a:gd name="T2" fmla="*/ 2147483647 w 417"/>
              <a:gd name="T3" fmla="*/ 2147483647 h 284"/>
              <a:gd name="T4" fmla="*/ 2147483647 w 417"/>
              <a:gd name="T5" fmla="*/ 2147483647 h 284"/>
              <a:gd name="T6" fmla="*/ 2147483647 w 417"/>
              <a:gd name="T7" fmla="*/ 2147483647 h 284"/>
              <a:gd name="T8" fmla="*/ 2147483647 w 417"/>
              <a:gd name="T9" fmla="*/ 2147483647 h 284"/>
              <a:gd name="T10" fmla="*/ 2147483647 w 417"/>
              <a:gd name="T11" fmla="*/ 2147483647 h 284"/>
              <a:gd name="T12" fmla="*/ 2147483647 w 417"/>
              <a:gd name="T13" fmla="*/ 2147483647 h 284"/>
              <a:gd name="T14" fmla="*/ 2147483647 w 417"/>
              <a:gd name="T15" fmla="*/ 2147483647 h 284"/>
              <a:gd name="T16" fmla="*/ 2147483647 w 417"/>
              <a:gd name="T17" fmla="*/ 2147483647 h 284"/>
              <a:gd name="T18" fmla="*/ 2147483647 w 417"/>
              <a:gd name="T19" fmla="*/ 2147483647 h 284"/>
              <a:gd name="T20" fmla="*/ 2147483647 w 417"/>
              <a:gd name="T21" fmla="*/ 2147483647 h 284"/>
              <a:gd name="T22" fmla="*/ 2147483647 w 417"/>
              <a:gd name="T23" fmla="*/ 2147483647 h 284"/>
              <a:gd name="T24" fmla="*/ 2147483647 w 417"/>
              <a:gd name="T25" fmla="*/ 2147483647 h 284"/>
              <a:gd name="T26" fmla="*/ 2147483647 w 417"/>
              <a:gd name="T27" fmla="*/ 2147483647 h 284"/>
              <a:gd name="T28" fmla="*/ 2147483647 w 417"/>
              <a:gd name="T29" fmla="*/ 2147483647 h 284"/>
              <a:gd name="T30" fmla="*/ 2147483647 w 417"/>
              <a:gd name="T31" fmla="*/ 2147483647 h 284"/>
              <a:gd name="T32" fmla="*/ 2147483647 w 417"/>
              <a:gd name="T33" fmla="*/ 2147483647 h 284"/>
              <a:gd name="T34" fmla="*/ 2147483647 w 417"/>
              <a:gd name="T35" fmla="*/ 2147483647 h 284"/>
              <a:gd name="T36" fmla="*/ 2147483647 w 417"/>
              <a:gd name="T37" fmla="*/ 2147483647 h 284"/>
              <a:gd name="T38" fmla="*/ 2147483647 w 417"/>
              <a:gd name="T39" fmla="*/ 2147483647 h 284"/>
              <a:gd name="T40" fmla="*/ 0 w 417"/>
              <a:gd name="T41" fmla="*/ 2147483647 h 284"/>
              <a:gd name="T42" fmla="*/ 2147483647 w 417"/>
              <a:gd name="T43" fmla="*/ 2147483647 h 284"/>
              <a:gd name="T44" fmla="*/ 2147483647 w 417"/>
              <a:gd name="T45" fmla="*/ 2147483647 h 284"/>
              <a:gd name="T46" fmla="*/ 2147483647 w 417"/>
              <a:gd name="T47" fmla="*/ 2147483647 h 284"/>
              <a:gd name="T48" fmla="*/ 2147483647 w 417"/>
              <a:gd name="T49" fmla="*/ 2147483647 h 284"/>
              <a:gd name="T50" fmla="*/ 2147483647 w 417"/>
              <a:gd name="T51" fmla="*/ 2147483647 h 284"/>
              <a:gd name="T52" fmla="*/ 2147483647 w 417"/>
              <a:gd name="T53" fmla="*/ 2147483647 h 284"/>
              <a:gd name="T54" fmla="*/ 2147483647 w 417"/>
              <a:gd name="T55" fmla="*/ 2147483647 h 284"/>
              <a:gd name="T56" fmla="*/ 2147483647 w 417"/>
              <a:gd name="T57" fmla="*/ 2147483647 h 284"/>
              <a:gd name="T58" fmla="*/ 2147483647 w 417"/>
              <a:gd name="T59" fmla="*/ 2147483647 h 284"/>
              <a:gd name="T60" fmla="*/ 2147483647 w 417"/>
              <a:gd name="T61" fmla="*/ 2147483647 h 284"/>
              <a:gd name="T62" fmla="*/ 2147483647 w 417"/>
              <a:gd name="T63" fmla="*/ 2147483647 h 284"/>
              <a:gd name="T64" fmla="*/ 2147483647 w 417"/>
              <a:gd name="T65" fmla="*/ 2147483647 h 284"/>
              <a:gd name="T66" fmla="*/ 2147483647 w 417"/>
              <a:gd name="T67" fmla="*/ 2147483647 h 284"/>
              <a:gd name="T68" fmla="*/ 2147483647 w 417"/>
              <a:gd name="T69" fmla="*/ 2147483647 h 284"/>
              <a:gd name="T70" fmla="*/ 2147483647 w 417"/>
              <a:gd name="T71" fmla="*/ 2147483647 h 284"/>
              <a:gd name="T72" fmla="*/ 2147483647 w 417"/>
              <a:gd name="T73" fmla="*/ 2147483647 h 284"/>
              <a:gd name="T74" fmla="*/ 2147483647 w 417"/>
              <a:gd name="T75" fmla="*/ 0 h 2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7"/>
              <a:gd name="T115" fmla="*/ 0 h 284"/>
              <a:gd name="T116" fmla="*/ 417 w 417"/>
              <a:gd name="T117" fmla="*/ 284 h 2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7" h="284">
                <a:moveTo>
                  <a:pt x="105" y="0"/>
                </a:moveTo>
                <a:lnTo>
                  <a:pt x="190" y="22"/>
                </a:lnTo>
                <a:lnTo>
                  <a:pt x="256" y="36"/>
                </a:lnTo>
                <a:lnTo>
                  <a:pt x="287" y="42"/>
                </a:lnTo>
                <a:lnTo>
                  <a:pt x="320" y="47"/>
                </a:lnTo>
                <a:lnTo>
                  <a:pt x="363" y="54"/>
                </a:lnTo>
                <a:lnTo>
                  <a:pt x="416" y="63"/>
                </a:lnTo>
                <a:lnTo>
                  <a:pt x="382" y="283"/>
                </a:lnTo>
                <a:lnTo>
                  <a:pt x="221" y="252"/>
                </a:lnTo>
                <a:lnTo>
                  <a:pt x="199" y="266"/>
                </a:lnTo>
                <a:lnTo>
                  <a:pt x="169" y="244"/>
                </a:lnTo>
                <a:lnTo>
                  <a:pt x="144" y="266"/>
                </a:lnTo>
                <a:lnTo>
                  <a:pt x="120" y="247"/>
                </a:lnTo>
                <a:lnTo>
                  <a:pt x="54" y="244"/>
                </a:lnTo>
                <a:lnTo>
                  <a:pt x="63" y="208"/>
                </a:lnTo>
                <a:lnTo>
                  <a:pt x="15" y="205"/>
                </a:lnTo>
                <a:lnTo>
                  <a:pt x="11" y="184"/>
                </a:lnTo>
                <a:lnTo>
                  <a:pt x="20" y="163"/>
                </a:lnTo>
                <a:lnTo>
                  <a:pt x="8" y="143"/>
                </a:lnTo>
                <a:lnTo>
                  <a:pt x="9" y="88"/>
                </a:lnTo>
                <a:lnTo>
                  <a:pt x="0" y="46"/>
                </a:lnTo>
                <a:lnTo>
                  <a:pt x="6" y="29"/>
                </a:lnTo>
                <a:lnTo>
                  <a:pt x="27" y="36"/>
                </a:lnTo>
                <a:lnTo>
                  <a:pt x="49" y="61"/>
                </a:lnTo>
                <a:lnTo>
                  <a:pt x="90" y="66"/>
                </a:lnTo>
                <a:lnTo>
                  <a:pt x="100" y="87"/>
                </a:lnTo>
                <a:lnTo>
                  <a:pt x="81" y="87"/>
                </a:lnTo>
                <a:lnTo>
                  <a:pt x="78" y="104"/>
                </a:lnTo>
                <a:lnTo>
                  <a:pt x="90" y="106"/>
                </a:lnTo>
                <a:lnTo>
                  <a:pt x="95" y="124"/>
                </a:lnTo>
                <a:lnTo>
                  <a:pt x="70" y="137"/>
                </a:lnTo>
                <a:lnTo>
                  <a:pt x="70" y="149"/>
                </a:lnTo>
                <a:lnTo>
                  <a:pt x="98" y="149"/>
                </a:lnTo>
                <a:lnTo>
                  <a:pt x="105" y="118"/>
                </a:lnTo>
                <a:lnTo>
                  <a:pt x="126" y="100"/>
                </a:lnTo>
                <a:lnTo>
                  <a:pt x="100" y="52"/>
                </a:lnTo>
                <a:lnTo>
                  <a:pt x="117" y="37"/>
                </a:lnTo>
                <a:lnTo>
                  <a:pt x="105" y="0"/>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9486" name="Freeform 2082" descr="Wide upward diagonal"/>
          <p:cNvSpPr>
            <a:spLocks noChangeAspect="1"/>
          </p:cNvSpPr>
          <p:nvPr/>
        </p:nvSpPr>
        <p:spPr bwMode="auto">
          <a:xfrm>
            <a:off x="1052513" y="1974850"/>
            <a:ext cx="1222375" cy="1446213"/>
          </a:xfrm>
          <a:custGeom>
            <a:avLst/>
            <a:gdLst>
              <a:gd name="T0" fmla="*/ 2147483647 w 634"/>
              <a:gd name="T1" fmla="*/ 0 h 898"/>
              <a:gd name="T2" fmla="*/ 2147483647 w 634"/>
              <a:gd name="T3" fmla="*/ 2147483647 h 898"/>
              <a:gd name="T4" fmla="*/ 2147483647 w 634"/>
              <a:gd name="T5" fmla="*/ 2147483647 h 898"/>
              <a:gd name="T6" fmla="*/ 2147483647 w 634"/>
              <a:gd name="T7" fmla="*/ 2147483647 h 898"/>
              <a:gd name="T8" fmla="*/ 2147483647 w 634"/>
              <a:gd name="T9" fmla="*/ 2147483647 h 898"/>
              <a:gd name="T10" fmla="*/ 2147483647 w 634"/>
              <a:gd name="T11" fmla="*/ 2147483647 h 898"/>
              <a:gd name="T12" fmla="*/ 2147483647 w 634"/>
              <a:gd name="T13" fmla="*/ 2147483647 h 898"/>
              <a:gd name="T14" fmla="*/ 2147483647 w 634"/>
              <a:gd name="T15" fmla="*/ 2147483647 h 898"/>
              <a:gd name="T16" fmla="*/ 2147483647 w 634"/>
              <a:gd name="T17" fmla="*/ 2147483647 h 898"/>
              <a:gd name="T18" fmla="*/ 2147483647 w 634"/>
              <a:gd name="T19" fmla="*/ 2147483647 h 898"/>
              <a:gd name="T20" fmla="*/ 2147483647 w 634"/>
              <a:gd name="T21" fmla="*/ 2147483647 h 898"/>
              <a:gd name="T22" fmla="*/ 2147483647 w 634"/>
              <a:gd name="T23" fmla="*/ 2147483647 h 898"/>
              <a:gd name="T24" fmla="*/ 2147483647 w 634"/>
              <a:gd name="T25" fmla="*/ 2147483647 h 898"/>
              <a:gd name="T26" fmla="*/ 2147483647 w 634"/>
              <a:gd name="T27" fmla="*/ 2147483647 h 898"/>
              <a:gd name="T28" fmla="*/ 2147483647 w 634"/>
              <a:gd name="T29" fmla="*/ 2147483647 h 898"/>
              <a:gd name="T30" fmla="*/ 2147483647 w 634"/>
              <a:gd name="T31" fmla="*/ 2147483647 h 898"/>
              <a:gd name="T32" fmla="*/ 2147483647 w 634"/>
              <a:gd name="T33" fmla="*/ 2147483647 h 898"/>
              <a:gd name="T34" fmla="*/ 2147483647 w 634"/>
              <a:gd name="T35" fmla="*/ 2147483647 h 898"/>
              <a:gd name="T36" fmla="*/ 2147483647 w 634"/>
              <a:gd name="T37" fmla="*/ 2147483647 h 898"/>
              <a:gd name="T38" fmla="*/ 2147483647 w 634"/>
              <a:gd name="T39" fmla="*/ 2147483647 h 898"/>
              <a:gd name="T40" fmla="*/ 2147483647 w 634"/>
              <a:gd name="T41" fmla="*/ 2147483647 h 898"/>
              <a:gd name="T42" fmla="*/ 2147483647 w 634"/>
              <a:gd name="T43" fmla="*/ 2147483647 h 898"/>
              <a:gd name="T44" fmla="*/ 2147483647 w 634"/>
              <a:gd name="T45" fmla="*/ 2147483647 h 898"/>
              <a:gd name="T46" fmla="*/ 2147483647 w 634"/>
              <a:gd name="T47" fmla="*/ 2147483647 h 898"/>
              <a:gd name="T48" fmla="*/ 2147483647 w 634"/>
              <a:gd name="T49" fmla="*/ 2147483647 h 898"/>
              <a:gd name="T50" fmla="*/ 2147483647 w 634"/>
              <a:gd name="T51" fmla="*/ 2147483647 h 898"/>
              <a:gd name="T52" fmla="*/ 2147483647 w 634"/>
              <a:gd name="T53" fmla="*/ 2147483647 h 898"/>
              <a:gd name="T54" fmla="*/ 2147483647 w 634"/>
              <a:gd name="T55" fmla="*/ 2147483647 h 898"/>
              <a:gd name="T56" fmla="*/ 2147483647 w 634"/>
              <a:gd name="T57" fmla="*/ 2147483647 h 898"/>
              <a:gd name="T58" fmla="*/ 2147483647 w 634"/>
              <a:gd name="T59" fmla="*/ 2147483647 h 898"/>
              <a:gd name="T60" fmla="*/ 2147483647 w 634"/>
              <a:gd name="T61" fmla="*/ 2147483647 h 898"/>
              <a:gd name="T62" fmla="*/ 2147483647 w 634"/>
              <a:gd name="T63" fmla="*/ 2147483647 h 898"/>
              <a:gd name="T64" fmla="*/ 2147483647 w 634"/>
              <a:gd name="T65" fmla="*/ 2147483647 h 898"/>
              <a:gd name="T66" fmla="*/ 2147483647 w 634"/>
              <a:gd name="T67" fmla="*/ 2147483647 h 898"/>
              <a:gd name="T68" fmla="*/ 2147483647 w 634"/>
              <a:gd name="T69" fmla="*/ 2147483647 h 898"/>
              <a:gd name="T70" fmla="*/ 2147483647 w 634"/>
              <a:gd name="T71" fmla="*/ 2147483647 h 898"/>
              <a:gd name="T72" fmla="*/ 2147483647 w 634"/>
              <a:gd name="T73" fmla="*/ 2147483647 h 898"/>
              <a:gd name="T74" fmla="*/ 2147483647 w 634"/>
              <a:gd name="T75" fmla="*/ 2147483647 h 898"/>
              <a:gd name="T76" fmla="*/ 2147483647 w 634"/>
              <a:gd name="T77" fmla="*/ 2147483647 h 898"/>
              <a:gd name="T78" fmla="*/ 2147483647 w 634"/>
              <a:gd name="T79" fmla="*/ 2147483647 h 898"/>
              <a:gd name="T80" fmla="*/ 2147483647 w 634"/>
              <a:gd name="T81" fmla="*/ 2147483647 h 898"/>
              <a:gd name="T82" fmla="*/ 2147483647 w 634"/>
              <a:gd name="T83" fmla="*/ 2147483647 h 898"/>
              <a:gd name="T84" fmla="*/ 2147483647 w 634"/>
              <a:gd name="T85" fmla="*/ 2147483647 h 898"/>
              <a:gd name="T86" fmla="*/ 0 w 634"/>
              <a:gd name="T87" fmla="*/ 2147483647 h 898"/>
              <a:gd name="T88" fmla="*/ 2147483647 w 634"/>
              <a:gd name="T89" fmla="*/ 2147483647 h 898"/>
              <a:gd name="T90" fmla="*/ 2147483647 w 634"/>
              <a:gd name="T91" fmla="*/ 2147483647 h 898"/>
              <a:gd name="T92" fmla="*/ 2147483647 w 634"/>
              <a:gd name="T93" fmla="*/ 2147483647 h 898"/>
              <a:gd name="T94" fmla="*/ 2147483647 w 634"/>
              <a:gd name="T95" fmla="*/ 0 h 8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4"/>
              <a:gd name="T145" fmla="*/ 0 h 898"/>
              <a:gd name="T146" fmla="*/ 634 w 634"/>
              <a:gd name="T147" fmla="*/ 898 h 8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4" h="898">
                <a:moveTo>
                  <a:pt x="48" y="0"/>
                </a:moveTo>
                <a:lnTo>
                  <a:pt x="336" y="54"/>
                </a:lnTo>
                <a:lnTo>
                  <a:pt x="273" y="318"/>
                </a:lnTo>
                <a:lnTo>
                  <a:pt x="598" y="721"/>
                </a:lnTo>
                <a:lnTo>
                  <a:pt x="634" y="773"/>
                </a:lnTo>
                <a:lnTo>
                  <a:pt x="594" y="813"/>
                </a:lnTo>
                <a:lnTo>
                  <a:pt x="577" y="840"/>
                </a:lnTo>
                <a:lnTo>
                  <a:pt x="570" y="861"/>
                </a:lnTo>
                <a:lnTo>
                  <a:pt x="578" y="891"/>
                </a:lnTo>
                <a:lnTo>
                  <a:pt x="545" y="898"/>
                </a:lnTo>
                <a:lnTo>
                  <a:pt x="355" y="892"/>
                </a:lnTo>
                <a:lnTo>
                  <a:pt x="342" y="839"/>
                </a:lnTo>
                <a:lnTo>
                  <a:pt x="309" y="803"/>
                </a:lnTo>
                <a:lnTo>
                  <a:pt x="285" y="789"/>
                </a:lnTo>
                <a:lnTo>
                  <a:pt x="278" y="761"/>
                </a:lnTo>
                <a:lnTo>
                  <a:pt x="257" y="746"/>
                </a:lnTo>
                <a:lnTo>
                  <a:pt x="238" y="728"/>
                </a:lnTo>
                <a:lnTo>
                  <a:pt x="231" y="706"/>
                </a:lnTo>
                <a:lnTo>
                  <a:pt x="212" y="692"/>
                </a:lnTo>
                <a:lnTo>
                  <a:pt x="183" y="700"/>
                </a:lnTo>
                <a:lnTo>
                  <a:pt x="149" y="689"/>
                </a:lnTo>
                <a:lnTo>
                  <a:pt x="149" y="677"/>
                </a:lnTo>
                <a:lnTo>
                  <a:pt x="148" y="653"/>
                </a:lnTo>
                <a:lnTo>
                  <a:pt x="134" y="626"/>
                </a:lnTo>
                <a:lnTo>
                  <a:pt x="133" y="603"/>
                </a:lnTo>
                <a:lnTo>
                  <a:pt x="118" y="583"/>
                </a:lnTo>
                <a:lnTo>
                  <a:pt x="122" y="565"/>
                </a:lnTo>
                <a:lnTo>
                  <a:pt x="80" y="519"/>
                </a:lnTo>
                <a:lnTo>
                  <a:pt x="80" y="493"/>
                </a:lnTo>
                <a:lnTo>
                  <a:pt x="102" y="482"/>
                </a:lnTo>
                <a:lnTo>
                  <a:pt x="102" y="466"/>
                </a:lnTo>
                <a:lnTo>
                  <a:pt x="80" y="462"/>
                </a:lnTo>
                <a:lnTo>
                  <a:pt x="71" y="436"/>
                </a:lnTo>
                <a:lnTo>
                  <a:pt x="61" y="393"/>
                </a:lnTo>
                <a:lnTo>
                  <a:pt x="91" y="417"/>
                </a:lnTo>
                <a:lnTo>
                  <a:pt x="79" y="386"/>
                </a:lnTo>
                <a:lnTo>
                  <a:pt x="102" y="386"/>
                </a:lnTo>
                <a:lnTo>
                  <a:pt x="102" y="363"/>
                </a:lnTo>
                <a:lnTo>
                  <a:pt x="79" y="348"/>
                </a:lnTo>
                <a:lnTo>
                  <a:pt x="69" y="370"/>
                </a:lnTo>
                <a:lnTo>
                  <a:pt x="48" y="362"/>
                </a:lnTo>
                <a:lnTo>
                  <a:pt x="8" y="261"/>
                </a:lnTo>
                <a:lnTo>
                  <a:pt x="18" y="189"/>
                </a:lnTo>
                <a:lnTo>
                  <a:pt x="0" y="148"/>
                </a:lnTo>
                <a:lnTo>
                  <a:pt x="9" y="117"/>
                </a:lnTo>
                <a:lnTo>
                  <a:pt x="30" y="110"/>
                </a:lnTo>
                <a:lnTo>
                  <a:pt x="48" y="61"/>
                </a:lnTo>
                <a:lnTo>
                  <a:pt x="48" y="0"/>
                </a:lnTo>
              </a:path>
            </a:pathLst>
          </a:custGeom>
          <a:solidFill>
            <a:srgbClr val="FFA623"/>
          </a:solidFill>
          <a:ln w="12700" cap="rnd">
            <a:solidFill>
              <a:srgbClr val="000000"/>
            </a:solidFill>
            <a:round/>
            <a:headEnd/>
            <a:tailEnd/>
          </a:ln>
        </p:spPr>
        <p:txBody>
          <a:bodyPr/>
          <a:lstStyle/>
          <a:p>
            <a:endParaRPr lang="en-US"/>
          </a:p>
        </p:txBody>
      </p:sp>
      <p:grpSp>
        <p:nvGrpSpPr>
          <p:cNvPr id="3104" name="Group 2083"/>
          <p:cNvGrpSpPr>
            <a:grpSpLocks noChangeAspect="1"/>
          </p:cNvGrpSpPr>
          <p:nvPr/>
        </p:nvGrpSpPr>
        <p:grpSpPr bwMode="auto">
          <a:xfrm>
            <a:off x="1893889" y="3849291"/>
            <a:ext cx="746125" cy="447675"/>
            <a:chOff x="337" y="2688"/>
            <a:chExt cx="336" cy="241"/>
          </a:xfrm>
          <a:solidFill>
            <a:srgbClr val="FFFFCC"/>
          </a:solidFill>
        </p:grpSpPr>
        <p:grpSp>
          <p:nvGrpSpPr>
            <p:cNvPr id="3199" name="Group 2084" descr="Wide upward diagonal"/>
            <p:cNvGrpSpPr>
              <a:grpSpLocks noChangeAspect="1"/>
            </p:cNvGrpSpPr>
            <p:nvPr/>
          </p:nvGrpSpPr>
          <p:grpSpPr bwMode="auto">
            <a:xfrm>
              <a:off x="337" y="2688"/>
              <a:ext cx="336" cy="241"/>
              <a:chOff x="337" y="2688"/>
              <a:chExt cx="336" cy="241"/>
            </a:xfrm>
            <a:grpFill/>
          </p:grpSpPr>
          <p:sp>
            <p:nvSpPr>
              <p:cNvPr id="3201" name="Freeform 2085" descr="Wide upward diagonal"/>
              <p:cNvSpPr>
                <a:spLocks noChangeAspect="1"/>
              </p:cNvSpPr>
              <p:nvPr/>
            </p:nvSpPr>
            <p:spPr bwMode="auto">
              <a:xfrm>
                <a:off x="337" y="2718"/>
                <a:ext cx="27" cy="36"/>
              </a:xfrm>
              <a:custGeom>
                <a:avLst/>
                <a:gdLst>
                  <a:gd name="T0" fmla="*/ 0 w 27"/>
                  <a:gd name="T1" fmla="*/ 35 h 36"/>
                  <a:gd name="T2" fmla="*/ 0 w 27"/>
                  <a:gd name="T3" fmla="*/ 25 h 36"/>
                  <a:gd name="T4" fmla="*/ 15 w 27"/>
                  <a:gd name="T5" fmla="*/ 0 h 36"/>
                  <a:gd name="T6" fmla="*/ 26 w 27"/>
                  <a:gd name="T7" fmla="*/ 7 h 36"/>
                  <a:gd name="T8" fmla="*/ 14 w 27"/>
                  <a:gd name="T9" fmla="*/ 35 h 36"/>
                  <a:gd name="T10" fmla="*/ 0 w 27"/>
                  <a:gd name="T11" fmla="*/ 35 h 36"/>
                  <a:gd name="T12" fmla="*/ 0 60000 65536"/>
                  <a:gd name="T13" fmla="*/ 0 60000 65536"/>
                  <a:gd name="T14" fmla="*/ 0 60000 65536"/>
                  <a:gd name="T15" fmla="*/ 0 60000 65536"/>
                  <a:gd name="T16" fmla="*/ 0 60000 65536"/>
                  <a:gd name="T17" fmla="*/ 0 60000 65536"/>
                  <a:gd name="T18" fmla="*/ 0 w 27"/>
                  <a:gd name="T19" fmla="*/ 0 h 36"/>
                  <a:gd name="T20" fmla="*/ 27 w 2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7" h="36">
                    <a:moveTo>
                      <a:pt x="0" y="35"/>
                    </a:moveTo>
                    <a:lnTo>
                      <a:pt x="0" y="25"/>
                    </a:lnTo>
                    <a:lnTo>
                      <a:pt x="15" y="0"/>
                    </a:lnTo>
                    <a:lnTo>
                      <a:pt x="26" y="7"/>
                    </a:lnTo>
                    <a:lnTo>
                      <a:pt x="14" y="35"/>
                    </a:lnTo>
                    <a:lnTo>
                      <a:pt x="0" y="35"/>
                    </a:lnTo>
                  </a:path>
                </a:pathLst>
              </a:custGeom>
              <a:grpFill/>
              <a:ln w="12700" cap="rnd">
                <a:solidFill>
                  <a:srgbClr val="000000"/>
                </a:solidFill>
                <a:round/>
                <a:headEnd/>
                <a:tailEnd/>
              </a:ln>
            </p:spPr>
            <p:txBody>
              <a:bodyPr/>
              <a:lstStyle/>
              <a:p>
                <a:pPr>
                  <a:defRPr/>
                </a:pPr>
                <a:endParaRPr lang="en-US">
                  <a:solidFill>
                    <a:srgbClr val="000000"/>
                  </a:solidFill>
                </a:endParaRPr>
              </a:p>
            </p:txBody>
          </p:sp>
          <p:sp>
            <p:nvSpPr>
              <p:cNvPr id="3202" name="Freeform 2086" descr="Wide upward diagonal"/>
              <p:cNvSpPr>
                <a:spLocks noChangeAspect="1"/>
              </p:cNvSpPr>
              <p:nvPr/>
            </p:nvSpPr>
            <p:spPr bwMode="auto">
              <a:xfrm>
                <a:off x="374" y="2688"/>
                <a:ext cx="49" cy="45"/>
              </a:xfrm>
              <a:custGeom>
                <a:avLst/>
                <a:gdLst>
                  <a:gd name="T0" fmla="*/ 10 w 49"/>
                  <a:gd name="T1" fmla="*/ 5 h 45"/>
                  <a:gd name="T2" fmla="*/ 0 w 49"/>
                  <a:gd name="T3" fmla="*/ 26 h 45"/>
                  <a:gd name="T4" fmla="*/ 19 w 49"/>
                  <a:gd name="T5" fmla="*/ 40 h 45"/>
                  <a:gd name="T6" fmla="*/ 40 w 49"/>
                  <a:gd name="T7" fmla="*/ 44 h 45"/>
                  <a:gd name="T8" fmla="*/ 48 w 49"/>
                  <a:gd name="T9" fmla="*/ 27 h 45"/>
                  <a:gd name="T10" fmla="*/ 43 w 49"/>
                  <a:gd name="T11" fmla="*/ 0 h 45"/>
                  <a:gd name="T12" fmla="*/ 10 w 49"/>
                  <a:gd name="T13" fmla="*/ 5 h 45"/>
                  <a:gd name="T14" fmla="*/ 0 60000 65536"/>
                  <a:gd name="T15" fmla="*/ 0 60000 65536"/>
                  <a:gd name="T16" fmla="*/ 0 60000 65536"/>
                  <a:gd name="T17" fmla="*/ 0 60000 65536"/>
                  <a:gd name="T18" fmla="*/ 0 60000 65536"/>
                  <a:gd name="T19" fmla="*/ 0 60000 65536"/>
                  <a:gd name="T20" fmla="*/ 0 60000 65536"/>
                  <a:gd name="T21" fmla="*/ 0 w 49"/>
                  <a:gd name="T22" fmla="*/ 0 h 45"/>
                  <a:gd name="T23" fmla="*/ 49 w 49"/>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5">
                    <a:moveTo>
                      <a:pt x="10" y="5"/>
                    </a:moveTo>
                    <a:lnTo>
                      <a:pt x="0" y="26"/>
                    </a:lnTo>
                    <a:lnTo>
                      <a:pt x="19" y="40"/>
                    </a:lnTo>
                    <a:lnTo>
                      <a:pt x="40" y="44"/>
                    </a:lnTo>
                    <a:lnTo>
                      <a:pt x="48" y="27"/>
                    </a:lnTo>
                    <a:lnTo>
                      <a:pt x="43" y="0"/>
                    </a:lnTo>
                    <a:lnTo>
                      <a:pt x="10" y="5"/>
                    </a:lnTo>
                  </a:path>
                </a:pathLst>
              </a:custGeom>
              <a:grpFill/>
              <a:ln w="12700" cap="rnd">
                <a:solidFill>
                  <a:srgbClr val="000000"/>
                </a:solidFill>
                <a:round/>
                <a:headEnd/>
                <a:tailEnd/>
              </a:ln>
            </p:spPr>
            <p:txBody>
              <a:bodyPr/>
              <a:lstStyle/>
              <a:p>
                <a:pPr>
                  <a:defRPr/>
                </a:pPr>
                <a:endParaRPr lang="en-US">
                  <a:solidFill>
                    <a:srgbClr val="000000"/>
                  </a:solidFill>
                </a:endParaRPr>
              </a:p>
            </p:txBody>
          </p:sp>
          <p:sp>
            <p:nvSpPr>
              <p:cNvPr id="3203" name="Freeform 2087" descr="Wide upward diagonal"/>
              <p:cNvSpPr>
                <a:spLocks noChangeAspect="1"/>
              </p:cNvSpPr>
              <p:nvPr/>
            </p:nvSpPr>
            <p:spPr bwMode="auto">
              <a:xfrm>
                <a:off x="419" y="2718"/>
                <a:ext cx="72" cy="50"/>
              </a:xfrm>
              <a:custGeom>
                <a:avLst/>
                <a:gdLst>
                  <a:gd name="T0" fmla="*/ 0 w 72"/>
                  <a:gd name="T1" fmla="*/ 17 h 50"/>
                  <a:gd name="T2" fmla="*/ 48 w 72"/>
                  <a:gd name="T3" fmla="*/ 0 h 50"/>
                  <a:gd name="T4" fmla="*/ 58 w 72"/>
                  <a:gd name="T5" fmla="*/ 21 h 50"/>
                  <a:gd name="T6" fmla="*/ 67 w 72"/>
                  <a:gd name="T7" fmla="*/ 26 h 50"/>
                  <a:gd name="T8" fmla="*/ 71 w 72"/>
                  <a:gd name="T9" fmla="*/ 43 h 50"/>
                  <a:gd name="T10" fmla="*/ 47 w 72"/>
                  <a:gd name="T11" fmla="*/ 46 h 50"/>
                  <a:gd name="T12" fmla="*/ 29 w 72"/>
                  <a:gd name="T13" fmla="*/ 49 h 50"/>
                  <a:gd name="T14" fmla="*/ 0 w 72"/>
                  <a:gd name="T15" fmla="*/ 17 h 50"/>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50"/>
                  <a:gd name="T26" fmla="*/ 72 w 72"/>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50">
                    <a:moveTo>
                      <a:pt x="0" y="17"/>
                    </a:moveTo>
                    <a:lnTo>
                      <a:pt x="48" y="0"/>
                    </a:lnTo>
                    <a:lnTo>
                      <a:pt x="58" y="21"/>
                    </a:lnTo>
                    <a:lnTo>
                      <a:pt x="67" y="26"/>
                    </a:lnTo>
                    <a:lnTo>
                      <a:pt x="71" y="43"/>
                    </a:lnTo>
                    <a:lnTo>
                      <a:pt x="47" y="46"/>
                    </a:lnTo>
                    <a:lnTo>
                      <a:pt x="29" y="49"/>
                    </a:lnTo>
                    <a:lnTo>
                      <a:pt x="0" y="17"/>
                    </a:lnTo>
                  </a:path>
                </a:pathLst>
              </a:custGeom>
              <a:grpFill/>
              <a:ln w="12700" cap="rnd">
                <a:solidFill>
                  <a:srgbClr val="000000"/>
                </a:solidFill>
                <a:round/>
                <a:headEnd/>
                <a:tailEnd/>
              </a:ln>
            </p:spPr>
            <p:txBody>
              <a:bodyPr/>
              <a:lstStyle/>
              <a:p>
                <a:pPr>
                  <a:defRPr/>
                </a:pPr>
                <a:endParaRPr lang="en-US">
                  <a:solidFill>
                    <a:srgbClr val="000000"/>
                  </a:solidFill>
                </a:endParaRPr>
              </a:p>
            </p:txBody>
          </p:sp>
          <p:sp>
            <p:nvSpPr>
              <p:cNvPr id="3204" name="Freeform 2088" descr="Wide upward diagonal"/>
              <p:cNvSpPr>
                <a:spLocks noChangeAspect="1"/>
              </p:cNvSpPr>
              <p:nvPr/>
            </p:nvSpPr>
            <p:spPr bwMode="auto">
              <a:xfrm>
                <a:off x="493" y="2756"/>
                <a:ext cx="58" cy="27"/>
              </a:xfrm>
              <a:custGeom>
                <a:avLst/>
                <a:gdLst>
                  <a:gd name="T0" fmla="*/ 9 w 58"/>
                  <a:gd name="T1" fmla="*/ 1 h 27"/>
                  <a:gd name="T2" fmla="*/ 0 w 58"/>
                  <a:gd name="T3" fmla="*/ 24 h 27"/>
                  <a:gd name="T4" fmla="*/ 15 w 58"/>
                  <a:gd name="T5" fmla="*/ 26 h 27"/>
                  <a:gd name="T6" fmla="*/ 24 w 58"/>
                  <a:gd name="T7" fmla="*/ 21 h 27"/>
                  <a:gd name="T8" fmla="*/ 42 w 58"/>
                  <a:gd name="T9" fmla="*/ 21 h 27"/>
                  <a:gd name="T10" fmla="*/ 57 w 58"/>
                  <a:gd name="T11" fmla="*/ 11 h 27"/>
                  <a:gd name="T12" fmla="*/ 47 w 58"/>
                  <a:gd name="T13" fmla="*/ 7 h 27"/>
                  <a:gd name="T14" fmla="*/ 40 w 58"/>
                  <a:gd name="T15" fmla="*/ 0 h 27"/>
                  <a:gd name="T16" fmla="*/ 9 w 58"/>
                  <a:gd name="T17" fmla="*/ 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7"/>
                  <a:gd name="T29" fmla="*/ 58 w 58"/>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7">
                    <a:moveTo>
                      <a:pt x="9" y="1"/>
                    </a:moveTo>
                    <a:lnTo>
                      <a:pt x="0" y="24"/>
                    </a:lnTo>
                    <a:lnTo>
                      <a:pt x="15" y="26"/>
                    </a:lnTo>
                    <a:lnTo>
                      <a:pt x="24" y="21"/>
                    </a:lnTo>
                    <a:lnTo>
                      <a:pt x="42" y="21"/>
                    </a:lnTo>
                    <a:lnTo>
                      <a:pt x="57" y="11"/>
                    </a:lnTo>
                    <a:lnTo>
                      <a:pt x="47" y="7"/>
                    </a:lnTo>
                    <a:lnTo>
                      <a:pt x="40" y="0"/>
                    </a:lnTo>
                    <a:lnTo>
                      <a:pt x="9" y="1"/>
                    </a:lnTo>
                  </a:path>
                </a:pathLst>
              </a:custGeom>
              <a:grpFill/>
              <a:ln w="12700" cap="rnd">
                <a:solidFill>
                  <a:srgbClr val="000000"/>
                </a:solidFill>
                <a:round/>
                <a:headEnd/>
                <a:tailEnd/>
              </a:ln>
            </p:spPr>
            <p:txBody>
              <a:bodyPr/>
              <a:lstStyle/>
              <a:p>
                <a:pPr>
                  <a:defRPr/>
                </a:pPr>
                <a:endParaRPr lang="en-US">
                  <a:solidFill>
                    <a:srgbClr val="000000"/>
                  </a:solidFill>
                </a:endParaRPr>
              </a:p>
            </p:txBody>
          </p:sp>
          <p:sp>
            <p:nvSpPr>
              <p:cNvPr id="3205" name="Freeform 2089" descr="Wide upward diagonal"/>
              <p:cNvSpPr>
                <a:spLocks noChangeAspect="1"/>
              </p:cNvSpPr>
              <p:nvPr/>
            </p:nvSpPr>
            <p:spPr bwMode="auto">
              <a:xfrm>
                <a:off x="509" y="2792"/>
                <a:ext cx="25" cy="20"/>
              </a:xfrm>
              <a:custGeom>
                <a:avLst/>
                <a:gdLst>
                  <a:gd name="T0" fmla="*/ 21 w 25"/>
                  <a:gd name="T1" fmla="*/ 0 h 20"/>
                  <a:gd name="T2" fmla="*/ 0 w 25"/>
                  <a:gd name="T3" fmla="*/ 2 h 20"/>
                  <a:gd name="T4" fmla="*/ 4 w 25"/>
                  <a:gd name="T5" fmla="*/ 19 h 20"/>
                  <a:gd name="T6" fmla="*/ 24 w 25"/>
                  <a:gd name="T7" fmla="*/ 15 h 20"/>
                  <a:gd name="T8" fmla="*/ 21 w 25"/>
                  <a:gd name="T9" fmla="*/ 0 h 20"/>
                  <a:gd name="T10" fmla="*/ 0 60000 65536"/>
                  <a:gd name="T11" fmla="*/ 0 60000 65536"/>
                  <a:gd name="T12" fmla="*/ 0 60000 65536"/>
                  <a:gd name="T13" fmla="*/ 0 60000 65536"/>
                  <a:gd name="T14" fmla="*/ 0 60000 65536"/>
                  <a:gd name="T15" fmla="*/ 0 w 25"/>
                  <a:gd name="T16" fmla="*/ 0 h 20"/>
                  <a:gd name="T17" fmla="*/ 25 w 25"/>
                  <a:gd name="T18" fmla="*/ 20 h 20"/>
                </a:gdLst>
                <a:ahLst/>
                <a:cxnLst>
                  <a:cxn ang="T10">
                    <a:pos x="T0" y="T1"/>
                  </a:cxn>
                  <a:cxn ang="T11">
                    <a:pos x="T2" y="T3"/>
                  </a:cxn>
                  <a:cxn ang="T12">
                    <a:pos x="T4" y="T5"/>
                  </a:cxn>
                  <a:cxn ang="T13">
                    <a:pos x="T6" y="T7"/>
                  </a:cxn>
                  <a:cxn ang="T14">
                    <a:pos x="T8" y="T9"/>
                  </a:cxn>
                </a:cxnLst>
                <a:rect l="T15" t="T16" r="T17" b="T18"/>
                <a:pathLst>
                  <a:path w="25" h="20">
                    <a:moveTo>
                      <a:pt x="21" y="0"/>
                    </a:moveTo>
                    <a:lnTo>
                      <a:pt x="0" y="2"/>
                    </a:lnTo>
                    <a:lnTo>
                      <a:pt x="4" y="19"/>
                    </a:lnTo>
                    <a:lnTo>
                      <a:pt x="24" y="15"/>
                    </a:lnTo>
                    <a:lnTo>
                      <a:pt x="21" y="0"/>
                    </a:lnTo>
                  </a:path>
                </a:pathLst>
              </a:custGeom>
              <a:grpFill/>
              <a:ln w="12700" cap="rnd">
                <a:solidFill>
                  <a:srgbClr val="000000"/>
                </a:solidFill>
                <a:round/>
                <a:headEnd/>
                <a:tailEnd/>
              </a:ln>
            </p:spPr>
            <p:txBody>
              <a:bodyPr/>
              <a:lstStyle/>
              <a:p>
                <a:pPr>
                  <a:defRPr/>
                </a:pPr>
                <a:endParaRPr lang="en-US">
                  <a:solidFill>
                    <a:srgbClr val="000000"/>
                  </a:solidFill>
                </a:endParaRPr>
              </a:p>
            </p:txBody>
          </p:sp>
          <p:sp>
            <p:nvSpPr>
              <p:cNvPr id="3206" name="Freeform 2090" descr="Wide upward diagonal"/>
              <p:cNvSpPr>
                <a:spLocks noChangeAspect="1"/>
              </p:cNvSpPr>
              <p:nvPr/>
            </p:nvSpPr>
            <p:spPr bwMode="auto">
              <a:xfrm>
                <a:off x="535" y="2813"/>
                <a:ext cx="16" cy="20"/>
              </a:xfrm>
              <a:custGeom>
                <a:avLst/>
                <a:gdLst>
                  <a:gd name="T0" fmla="*/ 0 w 16"/>
                  <a:gd name="T1" fmla="*/ 7 h 20"/>
                  <a:gd name="T2" fmla="*/ 15 w 16"/>
                  <a:gd name="T3" fmla="*/ 0 h 20"/>
                  <a:gd name="T4" fmla="*/ 15 w 16"/>
                  <a:gd name="T5" fmla="*/ 17 h 20"/>
                  <a:gd name="T6" fmla="*/ 5 w 16"/>
                  <a:gd name="T7" fmla="*/ 19 h 20"/>
                  <a:gd name="T8" fmla="*/ 0 w 16"/>
                  <a:gd name="T9" fmla="*/ 7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7"/>
                    </a:moveTo>
                    <a:lnTo>
                      <a:pt x="15" y="0"/>
                    </a:lnTo>
                    <a:lnTo>
                      <a:pt x="15" y="17"/>
                    </a:lnTo>
                    <a:lnTo>
                      <a:pt x="5" y="19"/>
                    </a:lnTo>
                    <a:lnTo>
                      <a:pt x="0" y="7"/>
                    </a:lnTo>
                  </a:path>
                </a:pathLst>
              </a:custGeom>
              <a:grpFill/>
              <a:ln w="12700" cap="rnd">
                <a:solidFill>
                  <a:srgbClr val="000000"/>
                </a:solidFill>
                <a:round/>
                <a:headEnd/>
                <a:tailEnd/>
              </a:ln>
            </p:spPr>
            <p:txBody>
              <a:bodyPr/>
              <a:lstStyle/>
              <a:p>
                <a:pPr>
                  <a:defRPr/>
                </a:pPr>
                <a:endParaRPr lang="en-US">
                  <a:solidFill>
                    <a:srgbClr val="000000"/>
                  </a:solidFill>
                </a:endParaRPr>
              </a:p>
            </p:txBody>
          </p:sp>
          <p:sp>
            <p:nvSpPr>
              <p:cNvPr id="3207" name="Freeform 2091" descr="Wide upward diagonal"/>
              <p:cNvSpPr>
                <a:spLocks noChangeAspect="1"/>
              </p:cNvSpPr>
              <p:nvPr/>
            </p:nvSpPr>
            <p:spPr bwMode="auto">
              <a:xfrm>
                <a:off x="575" y="2821"/>
                <a:ext cx="98" cy="108"/>
              </a:xfrm>
              <a:custGeom>
                <a:avLst/>
                <a:gdLst>
                  <a:gd name="T0" fmla="*/ 16 w 98"/>
                  <a:gd name="T1" fmla="*/ 0 h 108"/>
                  <a:gd name="T2" fmla="*/ 0 w 98"/>
                  <a:gd name="T3" fmla="*/ 41 h 108"/>
                  <a:gd name="T4" fmla="*/ 12 w 98"/>
                  <a:gd name="T5" fmla="*/ 61 h 108"/>
                  <a:gd name="T6" fmla="*/ 12 w 98"/>
                  <a:gd name="T7" fmla="*/ 97 h 108"/>
                  <a:gd name="T8" fmla="*/ 35 w 98"/>
                  <a:gd name="T9" fmla="*/ 107 h 108"/>
                  <a:gd name="T10" fmla="*/ 45 w 98"/>
                  <a:gd name="T11" fmla="*/ 86 h 108"/>
                  <a:gd name="T12" fmla="*/ 75 w 98"/>
                  <a:gd name="T13" fmla="*/ 81 h 108"/>
                  <a:gd name="T14" fmla="*/ 97 w 98"/>
                  <a:gd name="T15" fmla="*/ 58 h 108"/>
                  <a:gd name="T16" fmla="*/ 74 w 98"/>
                  <a:gd name="T17" fmla="*/ 21 h 108"/>
                  <a:gd name="T18" fmla="*/ 16 w 98"/>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8"/>
                  <a:gd name="T32" fmla="*/ 98 w 98"/>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8">
                    <a:moveTo>
                      <a:pt x="16" y="0"/>
                    </a:moveTo>
                    <a:lnTo>
                      <a:pt x="0" y="41"/>
                    </a:lnTo>
                    <a:lnTo>
                      <a:pt x="12" y="61"/>
                    </a:lnTo>
                    <a:lnTo>
                      <a:pt x="12" y="97"/>
                    </a:lnTo>
                    <a:lnTo>
                      <a:pt x="35" y="107"/>
                    </a:lnTo>
                    <a:lnTo>
                      <a:pt x="45" y="86"/>
                    </a:lnTo>
                    <a:lnTo>
                      <a:pt x="75" y="81"/>
                    </a:lnTo>
                    <a:lnTo>
                      <a:pt x="97" y="58"/>
                    </a:lnTo>
                    <a:lnTo>
                      <a:pt x="74" y="21"/>
                    </a:lnTo>
                    <a:lnTo>
                      <a:pt x="16" y="0"/>
                    </a:lnTo>
                  </a:path>
                </a:pathLst>
              </a:custGeom>
              <a:grpFill/>
              <a:ln w="12700" cap="rnd">
                <a:solidFill>
                  <a:srgbClr val="000000"/>
                </a:solidFill>
                <a:round/>
                <a:headEnd/>
                <a:tailEnd/>
              </a:ln>
            </p:spPr>
            <p:txBody>
              <a:bodyPr/>
              <a:lstStyle/>
              <a:p>
                <a:pPr>
                  <a:defRPr/>
                </a:pPr>
                <a:endParaRPr lang="en-US">
                  <a:solidFill>
                    <a:srgbClr val="000000"/>
                  </a:solidFill>
                </a:endParaRPr>
              </a:p>
            </p:txBody>
          </p:sp>
        </p:grpSp>
        <p:sp>
          <p:nvSpPr>
            <p:cNvPr id="3200" name="Freeform 2092" descr="Wide upward diagonal"/>
            <p:cNvSpPr>
              <a:spLocks noChangeAspect="1"/>
            </p:cNvSpPr>
            <p:nvPr/>
          </p:nvSpPr>
          <p:spPr bwMode="auto">
            <a:xfrm>
              <a:off x="541" y="2771"/>
              <a:ext cx="54" cy="43"/>
            </a:xfrm>
            <a:custGeom>
              <a:avLst/>
              <a:gdLst>
                <a:gd name="T0" fmla="*/ 11 w 54"/>
                <a:gd name="T1" fmla="*/ 0 h 43"/>
                <a:gd name="T2" fmla="*/ 0 w 54"/>
                <a:gd name="T3" fmla="*/ 13 h 43"/>
                <a:gd name="T4" fmla="*/ 5 w 54"/>
                <a:gd name="T5" fmla="*/ 22 h 43"/>
                <a:gd name="T6" fmla="*/ 14 w 54"/>
                <a:gd name="T7" fmla="*/ 26 h 43"/>
                <a:gd name="T8" fmla="*/ 25 w 54"/>
                <a:gd name="T9" fmla="*/ 42 h 43"/>
                <a:gd name="T10" fmla="*/ 52 w 54"/>
                <a:gd name="T11" fmla="*/ 35 h 43"/>
                <a:gd name="T12" fmla="*/ 53 w 54"/>
                <a:gd name="T13" fmla="*/ 18 h 43"/>
                <a:gd name="T14" fmla="*/ 33 w 54"/>
                <a:gd name="T15" fmla="*/ 3 h 43"/>
                <a:gd name="T16" fmla="*/ 11 w 54"/>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43"/>
                <a:gd name="T29" fmla="*/ 54 w 5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43">
                  <a:moveTo>
                    <a:pt x="11" y="0"/>
                  </a:moveTo>
                  <a:lnTo>
                    <a:pt x="0" y="13"/>
                  </a:lnTo>
                  <a:lnTo>
                    <a:pt x="5" y="22"/>
                  </a:lnTo>
                  <a:lnTo>
                    <a:pt x="14" y="26"/>
                  </a:lnTo>
                  <a:lnTo>
                    <a:pt x="25" y="42"/>
                  </a:lnTo>
                  <a:lnTo>
                    <a:pt x="52" y="35"/>
                  </a:lnTo>
                  <a:lnTo>
                    <a:pt x="53" y="18"/>
                  </a:lnTo>
                  <a:lnTo>
                    <a:pt x="33" y="3"/>
                  </a:lnTo>
                  <a:lnTo>
                    <a:pt x="11" y="0"/>
                  </a:lnTo>
                </a:path>
              </a:pathLst>
            </a:custGeom>
            <a:grpFill/>
            <a:ln w="12700" cap="rnd">
              <a:solidFill>
                <a:srgbClr val="000000"/>
              </a:solidFill>
              <a:round/>
              <a:headEnd/>
              <a:tailEnd/>
            </a:ln>
          </p:spPr>
          <p:txBody>
            <a:bodyPr/>
            <a:lstStyle/>
            <a:p>
              <a:pPr>
                <a:defRPr/>
              </a:pPr>
              <a:endParaRPr lang="en-US">
                <a:solidFill>
                  <a:srgbClr val="000000"/>
                </a:solidFill>
              </a:endParaRPr>
            </a:p>
          </p:txBody>
        </p:sp>
      </p:grpSp>
      <p:sp>
        <p:nvSpPr>
          <p:cNvPr id="19488" name="Freeform 2093" descr="Wide upward diagonal"/>
          <p:cNvSpPr>
            <a:spLocks noChangeAspect="1"/>
          </p:cNvSpPr>
          <p:nvPr/>
        </p:nvSpPr>
        <p:spPr bwMode="auto">
          <a:xfrm>
            <a:off x="3927475" y="2973388"/>
            <a:ext cx="1249363" cy="468312"/>
          </a:xfrm>
          <a:custGeom>
            <a:avLst/>
            <a:gdLst>
              <a:gd name="T0" fmla="*/ 2147483647 w 648"/>
              <a:gd name="T1" fmla="*/ 2147483647 h 291"/>
              <a:gd name="T2" fmla="*/ 0 w 648"/>
              <a:gd name="T3" fmla="*/ 2147483647 h 291"/>
              <a:gd name="T4" fmla="*/ 2147483647 w 648"/>
              <a:gd name="T5" fmla="*/ 2147483647 h 291"/>
              <a:gd name="T6" fmla="*/ 2147483647 w 648"/>
              <a:gd name="T7" fmla="*/ 2147483647 h 291"/>
              <a:gd name="T8" fmla="*/ 2147483647 w 648"/>
              <a:gd name="T9" fmla="*/ 2147483647 h 291"/>
              <a:gd name="T10" fmla="*/ 2147483647 w 648"/>
              <a:gd name="T11" fmla="*/ 2147483647 h 291"/>
              <a:gd name="T12" fmla="*/ 2147483647 w 648"/>
              <a:gd name="T13" fmla="*/ 2147483647 h 291"/>
              <a:gd name="T14" fmla="*/ 2147483647 w 648"/>
              <a:gd name="T15" fmla="*/ 2147483647 h 291"/>
              <a:gd name="T16" fmla="*/ 2147483647 w 648"/>
              <a:gd name="T17" fmla="*/ 2147483647 h 291"/>
              <a:gd name="T18" fmla="*/ 2147483647 w 648"/>
              <a:gd name="T19" fmla="*/ 2147483647 h 291"/>
              <a:gd name="T20" fmla="*/ 2147483647 w 648"/>
              <a:gd name="T21" fmla="*/ 2147483647 h 291"/>
              <a:gd name="T22" fmla="*/ 2147483647 w 648"/>
              <a:gd name="T23" fmla="*/ 2147483647 h 291"/>
              <a:gd name="T24" fmla="*/ 2147483647 w 648"/>
              <a:gd name="T25" fmla="*/ 0 h 291"/>
              <a:gd name="T26" fmla="*/ 2147483647 w 648"/>
              <a:gd name="T27" fmla="*/ 2147483647 h 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8"/>
              <a:gd name="T43" fmla="*/ 0 h 291"/>
              <a:gd name="T44" fmla="*/ 648 w 648"/>
              <a:gd name="T45" fmla="*/ 291 h 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8" h="291">
                <a:moveTo>
                  <a:pt x="4" y="3"/>
                </a:moveTo>
                <a:lnTo>
                  <a:pt x="0" y="65"/>
                </a:lnTo>
                <a:lnTo>
                  <a:pt x="231" y="66"/>
                </a:lnTo>
                <a:lnTo>
                  <a:pt x="232" y="227"/>
                </a:lnTo>
                <a:lnTo>
                  <a:pt x="350" y="271"/>
                </a:lnTo>
                <a:lnTo>
                  <a:pt x="383" y="255"/>
                </a:lnTo>
                <a:lnTo>
                  <a:pt x="456" y="291"/>
                </a:lnTo>
                <a:lnTo>
                  <a:pt x="505" y="290"/>
                </a:lnTo>
                <a:lnTo>
                  <a:pt x="595" y="255"/>
                </a:lnTo>
                <a:lnTo>
                  <a:pt x="648" y="288"/>
                </a:lnTo>
                <a:lnTo>
                  <a:pt x="648" y="115"/>
                </a:lnTo>
                <a:lnTo>
                  <a:pt x="631" y="13"/>
                </a:lnTo>
                <a:lnTo>
                  <a:pt x="40" y="0"/>
                </a:lnTo>
                <a:lnTo>
                  <a:pt x="5" y="9"/>
                </a:lnTo>
              </a:path>
            </a:pathLst>
          </a:custGeom>
          <a:solidFill>
            <a:srgbClr val="FFFFCC"/>
          </a:solidFill>
          <a:ln w="12700" cap="rnd">
            <a:solidFill>
              <a:srgbClr val="000000"/>
            </a:solidFill>
            <a:round/>
            <a:headEnd/>
            <a:tailEnd/>
          </a:ln>
        </p:spPr>
        <p:txBody>
          <a:bodyPr/>
          <a:lstStyle/>
          <a:p>
            <a:endParaRPr lang="en-US"/>
          </a:p>
        </p:txBody>
      </p:sp>
      <p:sp>
        <p:nvSpPr>
          <p:cNvPr id="19489" name="Freeform 2094" descr="Wide upward diagonal"/>
          <p:cNvSpPr>
            <a:spLocks noChangeAspect="1"/>
          </p:cNvSpPr>
          <p:nvPr/>
        </p:nvSpPr>
        <p:spPr bwMode="auto">
          <a:xfrm>
            <a:off x="3376613" y="3068638"/>
            <a:ext cx="1960562" cy="1387475"/>
          </a:xfrm>
          <a:custGeom>
            <a:avLst/>
            <a:gdLst>
              <a:gd name="T0" fmla="*/ 2147483647 w 836"/>
              <a:gd name="T1" fmla="*/ 0 h 706"/>
              <a:gd name="T2" fmla="*/ 2147483647 w 836"/>
              <a:gd name="T3" fmla="*/ 2147483647 h 706"/>
              <a:gd name="T4" fmla="*/ 2147483647 w 836"/>
              <a:gd name="T5" fmla="*/ 2147483647 h 706"/>
              <a:gd name="T6" fmla="*/ 2147483647 w 836"/>
              <a:gd name="T7" fmla="*/ 2147483647 h 706"/>
              <a:gd name="T8" fmla="*/ 2147483647 w 836"/>
              <a:gd name="T9" fmla="*/ 2147483647 h 706"/>
              <a:gd name="T10" fmla="*/ 2147483647 w 836"/>
              <a:gd name="T11" fmla="*/ 2147483647 h 706"/>
              <a:gd name="T12" fmla="*/ 2147483647 w 836"/>
              <a:gd name="T13" fmla="*/ 2147483647 h 706"/>
              <a:gd name="T14" fmla="*/ 2147483647 w 836"/>
              <a:gd name="T15" fmla="*/ 2147483647 h 706"/>
              <a:gd name="T16" fmla="*/ 2147483647 w 836"/>
              <a:gd name="T17" fmla="*/ 2147483647 h 706"/>
              <a:gd name="T18" fmla="*/ 2147483647 w 836"/>
              <a:gd name="T19" fmla="*/ 2147483647 h 706"/>
              <a:gd name="T20" fmla="*/ 2147483647 w 836"/>
              <a:gd name="T21" fmla="*/ 2147483647 h 706"/>
              <a:gd name="T22" fmla="*/ 2147483647 w 836"/>
              <a:gd name="T23" fmla="*/ 2147483647 h 706"/>
              <a:gd name="T24" fmla="*/ 2147483647 w 836"/>
              <a:gd name="T25" fmla="*/ 2147483647 h 706"/>
              <a:gd name="T26" fmla="*/ 2147483647 w 836"/>
              <a:gd name="T27" fmla="*/ 2147483647 h 706"/>
              <a:gd name="T28" fmla="*/ 2147483647 w 836"/>
              <a:gd name="T29" fmla="*/ 2147483647 h 706"/>
              <a:gd name="T30" fmla="*/ 2147483647 w 836"/>
              <a:gd name="T31" fmla="*/ 2147483647 h 706"/>
              <a:gd name="T32" fmla="*/ 2147483647 w 836"/>
              <a:gd name="T33" fmla="*/ 2147483647 h 706"/>
              <a:gd name="T34" fmla="*/ 2147483647 w 836"/>
              <a:gd name="T35" fmla="*/ 2147483647 h 706"/>
              <a:gd name="T36" fmla="*/ 2147483647 w 836"/>
              <a:gd name="T37" fmla="*/ 2147483647 h 706"/>
              <a:gd name="T38" fmla="*/ 2147483647 w 836"/>
              <a:gd name="T39" fmla="*/ 2147483647 h 706"/>
              <a:gd name="T40" fmla="*/ 2147483647 w 836"/>
              <a:gd name="T41" fmla="*/ 2147483647 h 706"/>
              <a:gd name="T42" fmla="*/ 2147483647 w 836"/>
              <a:gd name="T43" fmla="*/ 2147483647 h 706"/>
              <a:gd name="T44" fmla="*/ 2147483647 w 836"/>
              <a:gd name="T45" fmla="*/ 2147483647 h 706"/>
              <a:gd name="T46" fmla="*/ 2147483647 w 836"/>
              <a:gd name="T47" fmla="*/ 2147483647 h 706"/>
              <a:gd name="T48" fmla="*/ 2147483647 w 836"/>
              <a:gd name="T49" fmla="*/ 2147483647 h 706"/>
              <a:gd name="T50" fmla="*/ 2147483647 w 836"/>
              <a:gd name="T51" fmla="*/ 2147483647 h 706"/>
              <a:gd name="T52" fmla="*/ 2147483647 w 836"/>
              <a:gd name="T53" fmla="*/ 2147483647 h 706"/>
              <a:gd name="T54" fmla="*/ 2147483647 w 836"/>
              <a:gd name="T55" fmla="*/ 2147483647 h 706"/>
              <a:gd name="T56" fmla="*/ 2147483647 w 836"/>
              <a:gd name="T57" fmla="*/ 2147483647 h 706"/>
              <a:gd name="T58" fmla="*/ 2147483647 w 836"/>
              <a:gd name="T59" fmla="*/ 2147483647 h 706"/>
              <a:gd name="T60" fmla="*/ 2147483647 w 836"/>
              <a:gd name="T61" fmla="*/ 2147483647 h 706"/>
              <a:gd name="T62" fmla="*/ 2147483647 w 836"/>
              <a:gd name="T63" fmla="*/ 2147483647 h 706"/>
              <a:gd name="T64" fmla="*/ 2147483647 w 836"/>
              <a:gd name="T65" fmla="*/ 2147483647 h 706"/>
              <a:gd name="T66" fmla="*/ 2147483647 w 836"/>
              <a:gd name="T67" fmla="*/ 2147483647 h 706"/>
              <a:gd name="T68" fmla="*/ 2147483647 w 836"/>
              <a:gd name="T69" fmla="*/ 2147483647 h 706"/>
              <a:gd name="T70" fmla="*/ 2147483647 w 836"/>
              <a:gd name="T71" fmla="*/ 2147483647 h 706"/>
              <a:gd name="T72" fmla="*/ 2147483647 w 836"/>
              <a:gd name="T73" fmla="*/ 2147483647 h 706"/>
              <a:gd name="T74" fmla="*/ 2147483647 w 836"/>
              <a:gd name="T75" fmla="*/ 2147483647 h 706"/>
              <a:gd name="T76" fmla="*/ 2147483647 w 836"/>
              <a:gd name="T77" fmla="*/ 2147483647 h 706"/>
              <a:gd name="T78" fmla="*/ 2147483647 w 836"/>
              <a:gd name="T79" fmla="*/ 2147483647 h 706"/>
              <a:gd name="T80" fmla="*/ 2147483647 w 836"/>
              <a:gd name="T81" fmla="*/ 2147483647 h 706"/>
              <a:gd name="T82" fmla="*/ 2147483647 w 836"/>
              <a:gd name="T83" fmla="*/ 2147483647 h 706"/>
              <a:gd name="T84" fmla="*/ 2147483647 w 836"/>
              <a:gd name="T85" fmla="*/ 2147483647 h 706"/>
              <a:gd name="T86" fmla="*/ 2147483647 w 836"/>
              <a:gd name="T87" fmla="*/ 2147483647 h 706"/>
              <a:gd name="T88" fmla="*/ 2147483647 w 836"/>
              <a:gd name="T89" fmla="*/ 2147483647 h 706"/>
              <a:gd name="T90" fmla="*/ 2147483647 w 836"/>
              <a:gd name="T91" fmla="*/ 2147483647 h 706"/>
              <a:gd name="T92" fmla="*/ 0 w 836"/>
              <a:gd name="T93" fmla="*/ 2147483647 h 706"/>
              <a:gd name="T94" fmla="*/ 0 w 836"/>
              <a:gd name="T95" fmla="*/ 2147483647 h 706"/>
              <a:gd name="T96" fmla="*/ 2147483647 w 836"/>
              <a:gd name="T97" fmla="*/ 2147483647 h 706"/>
              <a:gd name="T98" fmla="*/ 2147483647 w 836"/>
              <a:gd name="T99" fmla="*/ 2147483647 h 706"/>
              <a:gd name="T100" fmla="*/ 2147483647 w 836"/>
              <a:gd name="T101" fmla="*/ 0 h 7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6"/>
              <a:gd name="T154" fmla="*/ 0 h 706"/>
              <a:gd name="T155" fmla="*/ 836 w 836"/>
              <a:gd name="T156" fmla="*/ 706 h 7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6" h="706">
                <a:moveTo>
                  <a:pt x="241" y="0"/>
                </a:moveTo>
                <a:lnTo>
                  <a:pt x="426" y="6"/>
                </a:lnTo>
                <a:lnTo>
                  <a:pt x="426" y="133"/>
                </a:lnTo>
                <a:lnTo>
                  <a:pt x="520" y="169"/>
                </a:lnTo>
                <a:lnTo>
                  <a:pt x="546" y="157"/>
                </a:lnTo>
                <a:lnTo>
                  <a:pt x="608" y="184"/>
                </a:lnTo>
                <a:lnTo>
                  <a:pt x="645" y="182"/>
                </a:lnTo>
                <a:lnTo>
                  <a:pt x="716" y="155"/>
                </a:lnTo>
                <a:lnTo>
                  <a:pt x="757" y="181"/>
                </a:lnTo>
                <a:lnTo>
                  <a:pt x="793" y="188"/>
                </a:lnTo>
                <a:lnTo>
                  <a:pt x="793" y="293"/>
                </a:lnTo>
                <a:lnTo>
                  <a:pt x="835" y="358"/>
                </a:lnTo>
                <a:lnTo>
                  <a:pt x="825" y="447"/>
                </a:lnTo>
                <a:lnTo>
                  <a:pt x="780" y="482"/>
                </a:lnTo>
                <a:lnTo>
                  <a:pt x="770" y="450"/>
                </a:lnTo>
                <a:lnTo>
                  <a:pt x="757" y="464"/>
                </a:lnTo>
                <a:lnTo>
                  <a:pt x="767" y="485"/>
                </a:lnTo>
                <a:lnTo>
                  <a:pt x="686" y="538"/>
                </a:lnTo>
                <a:lnTo>
                  <a:pt x="666" y="541"/>
                </a:lnTo>
                <a:lnTo>
                  <a:pt x="624" y="568"/>
                </a:lnTo>
                <a:lnTo>
                  <a:pt x="624" y="583"/>
                </a:lnTo>
                <a:lnTo>
                  <a:pt x="611" y="586"/>
                </a:lnTo>
                <a:lnTo>
                  <a:pt x="621" y="603"/>
                </a:lnTo>
                <a:lnTo>
                  <a:pt x="598" y="630"/>
                </a:lnTo>
                <a:lnTo>
                  <a:pt x="611" y="669"/>
                </a:lnTo>
                <a:lnTo>
                  <a:pt x="624" y="681"/>
                </a:lnTo>
                <a:lnTo>
                  <a:pt x="621" y="705"/>
                </a:lnTo>
                <a:lnTo>
                  <a:pt x="588" y="705"/>
                </a:lnTo>
                <a:lnTo>
                  <a:pt x="559" y="693"/>
                </a:lnTo>
                <a:lnTo>
                  <a:pt x="540" y="696"/>
                </a:lnTo>
                <a:lnTo>
                  <a:pt x="475" y="675"/>
                </a:lnTo>
                <a:lnTo>
                  <a:pt x="446" y="595"/>
                </a:lnTo>
                <a:lnTo>
                  <a:pt x="400" y="556"/>
                </a:lnTo>
                <a:lnTo>
                  <a:pt x="360" y="485"/>
                </a:lnTo>
                <a:lnTo>
                  <a:pt x="342" y="478"/>
                </a:lnTo>
                <a:lnTo>
                  <a:pt x="320" y="460"/>
                </a:lnTo>
                <a:lnTo>
                  <a:pt x="300" y="460"/>
                </a:lnTo>
                <a:lnTo>
                  <a:pt x="268" y="455"/>
                </a:lnTo>
                <a:lnTo>
                  <a:pt x="244" y="460"/>
                </a:lnTo>
                <a:lnTo>
                  <a:pt x="228" y="496"/>
                </a:lnTo>
                <a:lnTo>
                  <a:pt x="203" y="502"/>
                </a:lnTo>
                <a:lnTo>
                  <a:pt x="150" y="474"/>
                </a:lnTo>
                <a:lnTo>
                  <a:pt x="119" y="441"/>
                </a:lnTo>
                <a:lnTo>
                  <a:pt x="114" y="400"/>
                </a:lnTo>
                <a:lnTo>
                  <a:pt x="91" y="373"/>
                </a:lnTo>
                <a:lnTo>
                  <a:pt x="39" y="334"/>
                </a:lnTo>
                <a:lnTo>
                  <a:pt x="0" y="294"/>
                </a:lnTo>
                <a:lnTo>
                  <a:pt x="0" y="277"/>
                </a:lnTo>
                <a:lnTo>
                  <a:pt x="125" y="278"/>
                </a:lnTo>
                <a:lnTo>
                  <a:pt x="228" y="286"/>
                </a:lnTo>
                <a:lnTo>
                  <a:pt x="241" y="0"/>
                </a:lnTo>
              </a:path>
            </a:pathLst>
          </a:custGeom>
          <a:solidFill>
            <a:srgbClr val="FFFFCC"/>
          </a:solidFill>
          <a:ln w="12700" cap="rnd">
            <a:solidFill>
              <a:srgbClr val="000000"/>
            </a:solidFill>
            <a:round/>
            <a:headEnd/>
            <a:tailEnd/>
          </a:ln>
        </p:spPr>
        <p:txBody>
          <a:bodyPr/>
          <a:lstStyle/>
          <a:p>
            <a:endParaRPr lang="en-US"/>
          </a:p>
        </p:txBody>
      </p:sp>
      <p:sp>
        <p:nvSpPr>
          <p:cNvPr id="19490" name="Freeform 2095" descr="Wide upward diagonal"/>
          <p:cNvSpPr>
            <a:spLocks noChangeAspect="1"/>
          </p:cNvSpPr>
          <p:nvPr/>
        </p:nvSpPr>
        <p:spPr bwMode="auto">
          <a:xfrm rot="401707">
            <a:off x="7983538" y="1022350"/>
            <a:ext cx="688975" cy="693738"/>
          </a:xfrm>
          <a:custGeom>
            <a:avLst/>
            <a:gdLst>
              <a:gd name="T0" fmla="*/ 2147483647 w 297"/>
              <a:gd name="T1" fmla="*/ 2147483647 h 361"/>
              <a:gd name="T2" fmla="*/ 2147483647 w 297"/>
              <a:gd name="T3" fmla="*/ 2147483647 h 361"/>
              <a:gd name="T4" fmla="*/ 2147483647 w 297"/>
              <a:gd name="T5" fmla="*/ 2147483647 h 361"/>
              <a:gd name="T6" fmla="*/ 2147483647 w 297"/>
              <a:gd name="T7" fmla="*/ 2147483647 h 361"/>
              <a:gd name="T8" fmla="*/ 2147483647 w 297"/>
              <a:gd name="T9" fmla="*/ 2147483647 h 361"/>
              <a:gd name="T10" fmla="*/ 2147483647 w 297"/>
              <a:gd name="T11" fmla="*/ 2147483647 h 361"/>
              <a:gd name="T12" fmla="*/ 2147483647 w 297"/>
              <a:gd name="T13" fmla="*/ 2147483647 h 361"/>
              <a:gd name="T14" fmla="*/ 0 w 297"/>
              <a:gd name="T15" fmla="*/ 2147483647 h 361"/>
              <a:gd name="T16" fmla="*/ 2147483647 w 297"/>
              <a:gd name="T17" fmla="*/ 2147483647 h 361"/>
              <a:gd name="T18" fmla="*/ 2147483647 w 297"/>
              <a:gd name="T19" fmla="*/ 2147483647 h 361"/>
              <a:gd name="T20" fmla="*/ 2147483647 w 297"/>
              <a:gd name="T21" fmla="*/ 2147483647 h 361"/>
              <a:gd name="T22" fmla="*/ 2147483647 w 297"/>
              <a:gd name="T23" fmla="*/ 2147483647 h 361"/>
              <a:gd name="T24" fmla="*/ 2147483647 w 297"/>
              <a:gd name="T25" fmla="*/ 2147483647 h 361"/>
              <a:gd name="T26" fmla="*/ 2147483647 w 297"/>
              <a:gd name="T27" fmla="*/ 2147483647 h 361"/>
              <a:gd name="T28" fmla="*/ 2147483647 w 297"/>
              <a:gd name="T29" fmla="*/ 2147483647 h 361"/>
              <a:gd name="T30" fmla="*/ 2147483647 w 297"/>
              <a:gd name="T31" fmla="*/ 2147483647 h 361"/>
              <a:gd name="T32" fmla="*/ 2147483647 w 297"/>
              <a:gd name="T33" fmla="*/ 2147483647 h 361"/>
              <a:gd name="T34" fmla="*/ 2147483647 w 297"/>
              <a:gd name="T35" fmla="*/ 2147483647 h 361"/>
              <a:gd name="T36" fmla="*/ 2147483647 w 297"/>
              <a:gd name="T37" fmla="*/ 2147483647 h 361"/>
              <a:gd name="T38" fmla="*/ 2147483647 w 297"/>
              <a:gd name="T39" fmla="*/ 2147483647 h 361"/>
              <a:gd name="T40" fmla="*/ 2147483647 w 297"/>
              <a:gd name="T41" fmla="*/ 2147483647 h 361"/>
              <a:gd name="T42" fmla="*/ 2147483647 w 297"/>
              <a:gd name="T43" fmla="*/ 2147483647 h 361"/>
              <a:gd name="T44" fmla="*/ 2147483647 w 297"/>
              <a:gd name="T45" fmla="*/ 2147483647 h 361"/>
              <a:gd name="T46" fmla="*/ 2147483647 w 297"/>
              <a:gd name="T47" fmla="*/ 2147483647 h 361"/>
              <a:gd name="T48" fmla="*/ 2147483647 w 297"/>
              <a:gd name="T49" fmla="*/ 0 h 361"/>
              <a:gd name="T50" fmla="*/ 2147483647 w 297"/>
              <a:gd name="T51" fmla="*/ 2147483647 h 361"/>
              <a:gd name="T52" fmla="*/ 2147483647 w 297"/>
              <a:gd name="T53" fmla="*/ 2147483647 h 361"/>
              <a:gd name="T54" fmla="*/ 2147483647 w 297"/>
              <a:gd name="T55" fmla="*/ 2147483647 h 3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361"/>
              <a:gd name="T86" fmla="*/ 297 w 297"/>
              <a:gd name="T87" fmla="*/ 361 h 3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361">
                <a:moveTo>
                  <a:pt x="69" y="11"/>
                </a:moveTo>
                <a:lnTo>
                  <a:pt x="25" y="77"/>
                </a:lnTo>
                <a:lnTo>
                  <a:pt x="47" y="102"/>
                </a:lnTo>
                <a:lnTo>
                  <a:pt x="25" y="132"/>
                </a:lnTo>
                <a:lnTo>
                  <a:pt x="38" y="142"/>
                </a:lnTo>
                <a:lnTo>
                  <a:pt x="30" y="163"/>
                </a:lnTo>
                <a:lnTo>
                  <a:pt x="30" y="196"/>
                </a:lnTo>
                <a:lnTo>
                  <a:pt x="0" y="209"/>
                </a:lnTo>
                <a:lnTo>
                  <a:pt x="11" y="219"/>
                </a:lnTo>
                <a:lnTo>
                  <a:pt x="73" y="344"/>
                </a:lnTo>
                <a:lnTo>
                  <a:pt x="123" y="360"/>
                </a:lnTo>
                <a:lnTo>
                  <a:pt x="120" y="334"/>
                </a:lnTo>
                <a:lnTo>
                  <a:pt x="144" y="314"/>
                </a:lnTo>
                <a:lnTo>
                  <a:pt x="135" y="293"/>
                </a:lnTo>
                <a:lnTo>
                  <a:pt x="196" y="267"/>
                </a:lnTo>
                <a:lnTo>
                  <a:pt x="199" y="232"/>
                </a:lnTo>
                <a:lnTo>
                  <a:pt x="234" y="230"/>
                </a:lnTo>
                <a:lnTo>
                  <a:pt x="262" y="203"/>
                </a:lnTo>
                <a:lnTo>
                  <a:pt x="296" y="185"/>
                </a:lnTo>
                <a:lnTo>
                  <a:pt x="296" y="163"/>
                </a:lnTo>
                <a:lnTo>
                  <a:pt x="249" y="156"/>
                </a:lnTo>
                <a:lnTo>
                  <a:pt x="241" y="131"/>
                </a:lnTo>
                <a:lnTo>
                  <a:pt x="195" y="128"/>
                </a:lnTo>
                <a:lnTo>
                  <a:pt x="156" y="21"/>
                </a:lnTo>
                <a:lnTo>
                  <a:pt x="140" y="0"/>
                </a:lnTo>
                <a:lnTo>
                  <a:pt x="93" y="9"/>
                </a:lnTo>
                <a:lnTo>
                  <a:pt x="85" y="19"/>
                </a:lnTo>
                <a:lnTo>
                  <a:pt x="69" y="11"/>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9491" name="Freeform 2096" descr="Wide upward diagonal"/>
          <p:cNvSpPr>
            <a:spLocks noChangeAspect="1"/>
          </p:cNvSpPr>
          <p:nvPr/>
        </p:nvSpPr>
        <p:spPr bwMode="auto">
          <a:xfrm rot="534895">
            <a:off x="7635875" y="1425575"/>
            <a:ext cx="311150" cy="373063"/>
          </a:xfrm>
          <a:custGeom>
            <a:avLst/>
            <a:gdLst>
              <a:gd name="T0" fmla="*/ 0 w 135"/>
              <a:gd name="T1" fmla="*/ 2147483647 h 202"/>
              <a:gd name="T2" fmla="*/ 2147483647 w 135"/>
              <a:gd name="T3" fmla="*/ 0 h 202"/>
              <a:gd name="T4" fmla="*/ 2147483647 w 135"/>
              <a:gd name="T5" fmla="*/ 2147483647 h 202"/>
              <a:gd name="T6" fmla="*/ 2147483647 w 135"/>
              <a:gd name="T7" fmla="*/ 2147483647 h 202"/>
              <a:gd name="T8" fmla="*/ 2147483647 w 135"/>
              <a:gd name="T9" fmla="*/ 2147483647 h 202"/>
              <a:gd name="T10" fmla="*/ 2147483647 w 135"/>
              <a:gd name="T11" fmla="*/ 2147483647 h 202"/>
              <a:gd name="T12" fmla="*/ 2147483647 w 135"/>
              <a:gd name="T13" fmla="*/ 2147483647 h 202"/>
              <a:gd name="T14" fmla="*/ 2147483647 w 135"/>
              <a:gd name="T15" fmla="*/ 2147483647 h 202"/>
              <a:gd name="T16" fmla="*/ 2147483647 w 135"/>
              <a:gd name="T17" fmla="*/ 2147483647 h 202"/>
              <a:gd name="T18" fmla="*/ 0 w 135"/>
              <a:gd name="T19" fmla="*/ 2147483647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202"/>
              <a:gd name="T32" fmla="*/ 135 w 135"/>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202">
                <a:moveTo>
                  <a:pt x="0" y="21"/>
                </a:moveTo>
                <a:lnTo>
                  <a:pt x="98" y="0"/>
                </a:lnTo>
                <a:lnTo>
                  <a:pt x="134" y="55"/>
                </a:lnTo>
                <a:lnTo>
                  <a:pt x="115" y="69"/>
                </a:lnTo>
                <a:lnTo>
                  <a:pt x="122" y="190"/>
                </a:lnTo>
                <a:lnTo>
                  <a:pt x="66" y="201"/>
                </a:lnTo>
                <a:lnTo>
                  <a:pt x="39" y="151"/>
                </a:lnTo>
                <a:lnTo>
                  <a:pt x="37" y="91"/>
                </a:lnTo>
                <a:lnTo>
                  <a:pt x="13" y="74"/>
                </a:lnTo>
                <a:lnTo>
                  <a:pt x="0" y="21"/>
                </a:lnTo>
              </a:path>
            </a:pathLst>
          </a:custGeom>
          <a:pattFill prst="wdUpDiag">
            <a:fgClr>
              <a:srgbClr val="FF9966"/>
            </a:fgClr>
            <a:bgClr>
              <a:srgbClr val="FFFF99"/>
            </a:bgClr>
          </a:pattFill>
          <a:ln w="12700" cap="rnd">
            <a:solidFill>
              <a:srgbClr val="000000"/>
            </a:solidFill>
            <a:round/>
            <a:headEnd/>
            <a:tailEnd/>
          </a:ln>
        </p:spPr>
        <p:txBody>
          <a:bodyPr>
            <a:spAutoFit/>
          </a:bodyPr>
          <a:lstStyle/>
          <a:p>
            <a:endParaRPr lang="en-US"/>
          </a:p>
        </p:txBody>
      </p:sp>
      <p:sp>
        <p:nvSpPr>
          <p:cNvPr id="19492" name="Freeform 2097" descr="Wide upward diagonal"/>
          <p:cNvSpPr>
            <a:spLocks noChangeAspect="1"/>
          </p:cNvSpPr>
          <p:nvPr/>
        </p:nvSpPr>
        <p:spPr bwMode="auto">
          <a:xfrm rot="526923">
            <a:off x="7983538" y="1676400"/>
            <a:ext cx="184150" cy="369888"/>
          </a:xfrm>
          <a:custGeom>
            <a:avLst/>
            <a:gdLst>
              <a:gd name="T0" fmla="*/ 0 w 286"/>
              <a:gd name="T1" fmla="*/ 2147483647 h 106"/>
              <a:gd name="T2" fmla="*/ 2147483647 w 286"/>
              <a:gd name="T3" fmla="*/ 2147483647 h 106"/>
              <a:gd name="T4" fmla="*/ 2147483647 w 286"/>
              <a:gd name="T5" fmla="*/ 2147483647 h 106"/>
              <a:gd name="T6" fmla="*/ 2147483647 w 286"/>
              <a:gd name="T7" fmla="*/ 0 h 106"/>
              <a:gd name="T8" fmla="*/ 2147483647 w 286"/>
              <a:gd name="T9" fmla="*/ 2147483647 h 106"/>
              <a:gd name="T10" fmla="*/ 2147483647 w 286"/>
              <a:gd name="T11" fmla="*/ 2147483647 h 106"/>
              <a:gd name="T12" fmla="*/ 2147483647 w 286"/>
              <a:gd name="T13" fmla="*/ 2147483647 h 106"/>
              <a:gd name="T14" fmla="*/ 2147483647 w 286"/>
              <a:gd name="T15" fmla="*/ 2147483647 h 106"/>
              <a:gd name="T16" fmla="*/ 2147483647 w 286"/>
              <a:gd name="T17" fmla="*/ 2147483647 h 106"/>
              <a:gd name="T18" fmla="*/ 2147483647 w 286"/>
              <a:gd name="T19" fmla="*/ 2147483647 h 106"/>
              <a:gd name="T20" fmla="*/ 2147483647 w 286"/>
              <a:gd name="T21" fmla="*/ 2147483647 h 106"/>
              <a:gd name="T22" fmla="*/ 2147483647 w 286"/>
              <a:gd name="T23" fmla="*/ 2147483647 h 106"/>
              <a:gd name="T24" fmla="*/ 2147483647 w 286"/>
              <a:gd name="T25" fmla="*/ 2147483647 h 106"/>
              <a:gd name="T26" fmla="*/ 2147483647 w 286"/>
              <a:gd name="T27" fmla="*/ 2147483647 h 106"/>
              <a:gd name="T28" fmla="*/ 2147483647 w 286"/>
              <a:gd name="T29" fmla="*/ 2147483647 h 106"/>
              <a:gd name="T30" fmla="*/ 2147483647 w 286"/>
              <a:gd name="T31" fmla="*/ 2147483647 h 106"/>
              <a:gd name="T32" fmla="*/ 2147483647 w 286"/>
              <a:gd name="T33" fmla="*/ 2147483647 h 106"/>
              <a:gd name="T34" fmla="*/ 2147483647 w 286"/>
              <a:gd name="T35" fmla="*/ 2147483647 h 106"/>
              <a:gd name="T36" fmla="*/ 2147483647 w 286"/>
              <a:gd name="T37" fmla="*/ 2147483647 h 106"/>
              <a:gd name="T38" fmla="*/ 0 w 286"/>
              <a:gd name="T39" fmla="*/ 2147483647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6"/>
              <a:gd name="T61" fmla="*/ 0 h 106"/>
              <a:gd name="T62" fmla="*/ 286 w 28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6" h="106">
                <a:moveTo>
                  <a:pt x="0" y="42"/>
                </a:moveTo>
                <a:lnTo>
                  <a:pt x="145" y="13"/>
                </a:lnTo>
                <a:lnTo>
                  <a:pt x="163" y="14"/>
                </a:lnTo>
                <a:lnTo>
                  <a:pt x="180" y="0"/>
                </a:lnTo>
                <a:lnTo>
                  <a:pt x="194" y="7"/>
                </a:lnTo>
                <a:lnTo>
                  <a:pt x="177" y="37"/>
                </a:lnTo>
                <a:lnTo>
                  <a:pt x="207" y="35"/>
                </a:lnTo>
                <a:lnTo>
                  <a:pt x="225" y="58"/>
                </a:lnTo>
                <a:lnTo>
                  <a:pt x="245" y="61"/>
                </a:lnTo>
                <a:lnTo>
                  <a:pt x="259" y="57"/>
                </a:lnTo>
                <a:lnTo>
                  <a:pt x="259" y="44"/>
                </a:lnTo>
                <a:lnTo>
                  <a:pt x="235" y="28"/>
                </a:lnTo>
                <a:lnTo>
                  <a:pt x="253" y="27"/>
                </a:lnTo>
                <a:lnTo>
                  <a:pt x="285" y="62"/>
                </a:lnTo>
                <a:lnTo>
                  <a:pt x="255" y="83"/>
                </a:lnTo>
                <a:lnTo>
                  <a:pt x="220" y="72"/>
                </a:lnTo>
                <a:lnTo>
                  <a:pt x="199" y="98"/>
                </a:lnTo>
                <a:lnTo>
                  <a:pt x="155" y="72"/>
                </a:lnTo>
                <a:lnTo>
                  <a:pt x="12" y="105"/>
                </a:lnTo>
                <a:lnTo>
                  <a:pt x="0" y="42"/>
                </a:lnTo>
              </a:path>
            </a:pathLst>
          </a:custGeom>
          <a:pattFill prst="wdUpDiag">
            <a:fgClr>
              <a:srgbClr val="FF9966"/>
            </a:fgClr>
            <a:bgClr>
              <a:srgbClr val="FFFF99"/>
            </a:bgClr>
          </a:pattFill>
          <a:ln w="12700" cap="rnd">
            <a:solidFill>
              <a:srgbClr val="000000"/>
            </a:solidFill>
            <a:round/>
            <a:headEnd/>
            <a:tailEnd/>
          </a:ln>
        </p:spPr>
        <p:txBody>
          <a:bodyPr wrap="none">
            <a:spAutoFit/>
          </a:bodyPr>
          <a:lstStyle/>
          <a:p>
            <a:endParaRPr lang="en-US"/>
          </a:p>
        </p:txBody>
      </p:sp>
      <p:sp>
        <p:nvSpPr>
          <p:cNvPr id="19493" name="Freeform 2099" descr="Wide upward diagonal"/>
          <p:cNvSpPr>
            <a:spLocks noChangeAspect="1"/>
          </p:cNvSpPr>
          <p:nvPr/>
        </p:nvSpPr>
        <p:spPr bwMode="auto">
          <a:xfrm rot="268957">
            <a:off x="8015288" y="1887538"/>
            <a:ext cx="158750" cy="95250"/>
          </a:xfrm>
          <a:custGeom>
            <a:avLst/>
            <a:gdLst>
              <a:gd name="T0" fmla="*/ 2147483647 w 88"/>
              <a:gd name="T1" fmla="*/ 2147483647 h 70"/>
              <a:gd name="T2" fmla="*/ 2147483647 w 88"/>
              <a:gd name="T3" fmla="*/ 0 h 70"/>
              <a:gd name="T4" fmla="*/ 2147483647 w 88"/>
              <a:gd name="T5" fmla="*/ 2147483647 h 70"/>
              <a:gd name="T6" fmla="*/ 2147483647 w 88"/>
              <a:gd name="T7" fmla="*/ 2147483647 h 70"/>
              <a:gd name="T8" fmla="*/ 2147483647 w 88"/>
              <a:gd name="T9" fmla="*/ 2147483647 h 70"/>
              <a:gd name="T10" fmla="*/ 2147483647 w 88"/>
              <a:gd name="T11" fmla="*/ 2147483647 h 70"/>
              <a:gd name="T12" fmla="*/ 2147483647 w 88"/>
              <a:gd name="T13" fmla="*/ 2147483647 h 70"/>
              <a:gd name="T14" fmla="*/ 0 w 88"/>
              <a:gd name="T15" fmla="*/ 2147483647 h 7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70"/>
              <a:gd name="T26" fmla="*/ 88 w 8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70">
                <a:moveTo>
                  <a:pt x="2" y="20"/>
                </a:moveTo>
                <a:lnTo>
                  <a:pt x="54" y="0"/>
                </a:lnTo>
                <a:lnTo>
                  <a:pt x="88" y="44"/>
                </a:lnTo>
                <a:lnTo>
                  <a:pt x="78" y="54"/>
                </a:lnTo>
                <a:lnTo>
                  <a:pt x="52" y="50"/>
                </a:lnTo>
                <a:lnTo>
                  <a:pt x="36" y="70"/>
                </a:lnTo>
                <a:lnTo>
                  <a:pt x="2" y="22"/>
                </a:lnTo>
                <a:lnTo>
                  <a:pt x="0" y="16"/>
                </a:lnTo>
              </a:path>
            </a:pathLst>
          </a:custGeom>
          <a:solidFill>
            <a:srgbClr val="800000"/>
          </a:solidFill>
          <a:ln w="12700" cap="rnd">
            <a:solidFill>
              <a:schemeClr val="tx1"/>
            </a:solidFill>
            <a:round/>
            <a:headEnd/>
            <a:tailEnd/>
          </a:ln>
        </p:spPr>
        <p:txBody>
          <a:bodyPr/>
          <a:lstStyle/>
          <a:p>
            <a:endParaRPr lang="en-US"/>
          </a:p>
        </p:txBody>
      </p:sp>
      <p:sp>
        <p:nvSpPr>
          <p:cNvPr id="19494" name="Freeform 2100" descr="Wide upward diagonal"/>
          <p:cNvSpPr>
            <a:spLocks noChangeAspect="1"/>
          </p:cNvSpPr>
          <p:nvPr/>
        </p:nvSpPr>
        <p:spPr bwMode="auto">
          <a:xfrm>
            <a:off x="3865563" y="1693863"/>
            <a:ext cx="1016000" cy="501650"/>
          </a:xfrm>
          <a:custGeom>
            <a:avLst/>
            <a:gdLst>
              <a:gd name="T0" fmla="*/ 2147483647 w 528"/>
              <a:gd name="T1" fmla="*/ 0 h 310"/>
              <a:gd name="T2" fmla="*/ 2147483647 w 528"/>
              <a:gd name="T3" fmla="*/ 2147483647 h 310"/>
              <a:gd name="T4" fmla="*/ 0 w 528"/>
              <a:gd name="T5" fmla="*/ 2147483647 h 310"/>
              <a:gd name="T6" fmla="*/ 2147483647 w 528"/>
              <a:gd name="T7" fmla="*/ 2147483647 h 310"/>
              <a:gd name="T8" fmla="*/ 2147483647 w 528"/>
              <a:gd name="T9" fmla="*/ 2147483647 h 310"/>
              <a:gd name="T10" fmla="*/ 2147483647 w 528"/>
              <a:gd name="T11" fmla="*/ 2147483647 h 310"/>
              <a:gd name="T12" fmla="*/ 2147483647 w 528"/>
              <a:gd name="T13" fmla="*/ 2147483647 h 310"/>
              <a:gd name="T14" fmla="*/ 2147483647 w 528"/>
              <a:gd name="T15" fmla="*/ 2147483647 h 310"/>
              <a:gd name="T16" fmla="*/ 2147483647 w 528"/>
              <a:gd name="T17" fmla="*/ 2147483647 h 310"/>
              <a:gd name="T18" fmla="*/ 2147483647 w 528"/>
              <a:gd name="T19" fmla="*/ 2147483647 h 310"/>
              <a:gd name="T20" fmla="*/ 2147483647 w 528"/>
              <a:gd name="T21" fmla="*/ 2147483647 h 310"/>
              <a:gd name="T22" fmla="*/ 2147483647 w 528"/>
              <a:gd name="T23" fmla="*/ 2147483647 h 310"/>
              <a:gd name="T24" fmla="*/ 2147483647 w 528"/>
              <a:gd name="T25" fmla="*/ 2147483647 h 310"/>
              <a:gd name="T26" fmla="*/ 2147483647 w 528"/>
              <a:gd name="T27" fmla="*/ 2147483647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8"/>
              <a:gd name="T43" fmla="*/ 0 h 310"/>
              <a:gd name="T44" fmla="*/ 528 w 528"/>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8" h="310">
                <a:moveTo>
                  <a:pt x="8" y="0"/>
                </a:moveTo>
                <a:lnTo>
                  <a:pt x="5" y="115"/>
                </a:lnTo>
                <a:lnTo>
                  <a:pt x="0" y="255"/>
                </a:lnTo>
                <a:lnTo>
                  <a:pt x="379" y="264"/>
                </a:lnTo>
                <a:lnTo>
                  <a:pt x="416" y="283"/>
                </a:lnTo>
                <a:lnTo>
                  <a:pt x="442" y="259"/>
                </a:lnTo>
                <a:lnTo>
                  <a:pt x="519" y="310"/>
                </a:lnTo>
                <a:lnTo>
                  <a:pt x="519" y="249"/>
                </a:lnTo>
                <a:lnTo>
                  <a:pt x="525" y="217"/>
                </a:lnTo>
                <a:lnTo>
                  <a:pt x="528" y="94"/>
                </a:lnTo>
                <a:lnTo>
                  <a:pt x="501" y="51"/>
                </a:lnTo>
                <a:lnTo>
                  <a:pt x="513" y="10"/>
                </a:lnTo>
                <a:lnTo>
                  <a:pt x="269" y="11"/>
                </a:lnTo>
                <a:lnTo>
                  <a:pt x="8" y="1"/>
                </a:lnTo>
              </a:path>
            </a:pathLst>
          </a:custGeom>
          <a:solidFill>
            <a:srgbClr val="FFFFCC"/>
          </a:solidFill>
          <a:ln w="12700" cap="rnd">
            <a:solidFill>
              <a:srgbClr val="000000"/>
            </a:solidFill>
            <a:round/>
            <a:headEnd/>
            <a:tailEnd/>
          </a:ln>
        </p:spPr>
        <p:txBody>
          <a:bodyPr/>
          <a:lstStyle/>
          <a:p>
            <a:endParaRPr lang="en-US"/>
          </a:p>
        </p:txBody>
      </p:sp>
      <p:sp>
        <p:nvSpPr>
          <p:cNvPr id="19495" name="Freeform 2101"/>
          <p:cNvSpPr>
            <a:spLocks noChangeAspect="1"/>
          </p:cNvSpPr>
          <p:nvPr/>
        </p:nvSpPr>
        <p:spPr bwMode="auto">
          <a:xfrm>
            <a:off x="3865563" y="1292225"/>
            <a:ext cx="1014412" cy="419100"/>
          </a:xfrm>
          <a:custGeom>
            <a:avLst/>
            <a:gdLst>
              <a:gd name="T0" fmla="*/ 2147483647 w 526"/>
              <a:gd name="T1" fmla="*/ 2147483647 h 258"/>
              <a:gd name="T2" fmla="*/ 2147483647 w 526"/>
              <a:gd name="T3" fmla="*/ 0 h 258"/>
              <a:gd name="T4" fmla="*/ 2147483647 w 526"/>
              <a:gd name="T5" fmla="*/ 2147483647 h 258"/>
              <a:gd name="T6" fmla="*/ 2147483647 w 526"/>
              <a:gd name="T7" fmla="*/ 2147483647 h 258"/>
              <a:gd name="T8" fmla="*/ 2147483647 w 526"/>
              <a:gd name="T9" fmla="*/ 2147483647 h 258"/>
              <a:gd name="T10" fmla="*/ 2147483647 w 526"/>
              <a:gd name="T11" fmla="*/ 2147483647 h 258"/>
              <a:gd name="T12" fmla="*/ 2147483647 w 526"/>
              <a:gd name="T13" fmla="*/ 2147483647 h 258"/>
              <a:gd name="T14" fmla="*/ 2147483647 w 526"/>
              <a:gd name="T15" fmla="*/ 2147483647 h 258"/>
              <a:gd name="T16" fmla="*/ 2147483647 w 526"/>
              <a:gd name="T17" fmla="*/ 2147483647 h 258"/>
              <a:gd name="T18" fmla="*/ 0 w 526"/>
              <a:gd name="T19" fmla="*/ 2147483647 h 258"/>
              <a:gd name="T20" fmla="*/ 2147483647 w 526"/>
              <a:gd name="T21" fmla="*/ 2147483647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6"/>
              <a:gd name="T34" fmla="*/ 0 h 258"/>
              <a:gd name="T35" fmla="*/ 526 w 526"/>
              <a:gd name="T36" fmla="*/ 258 h 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6" h="258">
                <a:moveTo>
                  <a:pt x="6" y="6"/>
                </a:moveTo>
                <a:lnTo>
                  <a:pt x="453" y="0"/>
                </a:lnTo>
                <a:lnTo>
                  <a:pt x="486" y="78"/>
                </a:lnTo>
                <a:lnTo>
                  <a:pt x="507" y="138"/>
                </a:lnTo>
                <a:lnTo>
                  <a:pt x="516" y="183"/>
                </a:lnTo>
                <a:lnTo>
                  <a:pt x="526" y="242"/>
                </a:lnTo>
                <a:lnTo>
                  <a:pt x="508" y="255"/>
                </a:lnTo>
                <a:lnTo>
                  <a:pt x="348" y="255"/>
                </a:lnTo>
                <a:lnTo>
                  <a:pt x="228" y="258"/>
                </a:lnTo>
                <a:lnTo>
                  <a:pt x="0" y="249"/>
                </a:lnTo>
                <a:lnTo>
                  <a:pt x="9" y="3"/>
                </a:lnTo>
              </a:path>
            </a:pathLst>
          </a:custGeom>
          <a:solidFill>
            <a:srgbClr val="FFFFCC"/>
          </a:solidFill>
          <a:ln w="12700" cap="rnd">
            <a:solidFill>
              <a:srgbClr val="000000"/>
            </a:solidFill>
            <a:round/>
            <a:headEnd/>
            <a:tailEnd/>
          </a:ln>
        </p:spPr>
        <p:txBody>
          <a:bodyPr/>
          <a:lstStyle/>
          <a:p>
            <a:endParaRPr lang="en-US"/>
          </a:p>
        </p:txBody>
      </p:sp>
      <p:sp>
        <p:nvSpPr>
          <p:cNvPr id="19496" name="Freeform 2102" descr="Wide upward diagonal"/>
          <p:cNvSpPr>
            <a:spLocks noChangeAspect="1"/>
          </p:cNvSpPr>
          <p:nvPr/>
        </p:nvSpPr>
        <p:spPr bwMode="auto">
          <a:xfrm>
            <a:off x="4743450" y="1238250"/>
            <a:ext cx="873125" cy="825500"/>
          </a:xfrm>
          <a:custGeom>
            <a:avLst/>
            <a:gdLst>
              <a:gd name="T0" fmla="*/ 0 w 454"/>
              <a:gd name="T1" fmla="*/ 2147483647 h 513"/>
              <a:gd name="T2" fmla="*/ 2147483647 w 454"/>
              <a:gd name="T3" fmla="*/ 2147483647 h 513"/>
              <a:gd name="T4" fmla="*/ 2147483647 w 454"/>
              <a:gd name="T5" fmla="*/ 0 h 513"/>
              <a:gd name="T6" fmla="*/ 2147483647 w 454"/>
              <a:gd name="T7" fmla="*/ 2147483647 h 513"/>
              <a:gd name="T8" fmla="*/ 2147483647 w 454"/>
              <a:gd name="T9" fmla="*/ 2147483647 h 513"/>
              <a:gd name="T10" fmla="*/ 2147483647 w 454"/>
              <a:gd name="T11" fmla="*/ 2147483647 h 513"/>
              <a:gd name="T12" fmla="*/ 2147483647 w 454"/>
              <a:gd name="T13" fmla="*/ 2147483647 h 513"/>
              <a:gd name="T14" fmla="*/ 2147483647 w 454"/>
              <a:gd name="T15" fmla="*/ 2147483647 h 513"/>
              <a:gd name="T16" fmla="*/ 2147483647 w 454"/>
              <a:gd name="T17" fmla="*/ 2147483647 h 513"/>
              <a:gd name="T18" fmla="*/ 2147483647 w 454"/>
              <a:gd name="T19" fmla="*/ 2147483647 h 513"/>
              <a:gd name="T20" fmla="*/ 2147483647 w 454"/>
              <a:gd name="T21" fmla="*/ 2147483647 h 513"/>
              <a:gd name="T22" fmla="*/ 2147483647 w 454"/>
              <a:gd name="T23" fmla="*/ 2147483647 h 513"/>
              <a:gd name="T24" fmla="*/ 2147483647 w 454"/>
              <a:gd name="T25" fmla="*/ 2147483647 h 513"/>
              <a:gd name="T26" fmla="*/ 2147483647 w 454"/>
              <a:gd name="T27" fmla="*/ 2147483647 h 513"/>
              <a:gd name="T28" fmla="*/ 2147483647 w 454"/>
              <a:gd name="T29" fmla="*/ 2147483647 h 513"/>
              <a:gd name="T30" fmla="*/ 2147483647 w 454"/>
              <a:gd name="T31" fmla="*/ 2147483647 h 513"/>
              <a:gd name="T32" fmla="*/ 2147483647 w 454"/>
              <a:gd name="T33" fmla="*/ 2147483647 h 513"/>
              <a:gd name="T34" fmla="*/ 2147483647 w 454"/>
              <a:gd name="T35" fmla="*/ 2147483647 h 513"/>
              <a:gd name="T36" fmla="*/ 2147483647 w 454"/>
              <a:gd name="T37" fmla="*/ 2147483647 h 513"/>
              <a:gd name="T38" fmla="*/ 2147483647 w 454"/>
              <a:gd name="T39" fmla="*/ 2147483647 h 513"/>
              <a:gd name="T40" fmla="*/ 2147483647 w 454"/>
              <a:gd name="T41" fmla="*/ 2147483647 h 513"/>
              <a:gd name="T42" fmla="*/ 2147483647 w 454"/>
              <a:gd name="T43" fmla="*/ 2147483647 h 513"/>
              <a:gd name="T44" fmla="*/ 2147483647 w 454"/>
              <a:gd name="T45" fmla="*/ 2147483647 h 513"/>
              <a:gd name="T46" fmla="*/ 2147483647 w 454"/>
              <a:gd name="T47" fmla="*/ 2147483647 h 513"/>
              <a:gd name="T48" fmla="*/ 2147483647 w 454"/>
              <a:gd name="T49" fmla="*/ 2147483647 h 513"/>
              <a:gd name="T50" fmla="*/ 2147483647 w 454"/>
              <a:gd name="T51" fmla="*/ 2147483647 h 513"/>
              <a:gd name="T52" fmla="*/ 2147483647 w 454"/>
              <a:gd name="T53" fmla="*/ 2147483647 h 513"/>
              <a:gd name="T54" fmla="*/ 2147483647 w 454"/>
              <a:gd name="T55" fmla="*/ 2147483647 h 513"/>
              <a:gd name="T56" fmla="*/ 2147483647 w 454"/>
              <a:gd name="T57" fmla="*/ 2147483647 h 513"/>
              <a:gd name="T58" fmla="*/ 2147483647 w 454"/>
              <a:gd name="T59" fmla="*/ 2147483647 h 513"/>
              <a:gd name="T60" fmla="*/ 2147483647 w 454"/>
              <a:gd name="T61" fmla="*/ 2147483647 h 513"/>
              <a:gd name="T62" fmla="*/ 2147483647 w 454"/>
              <a:gd name="T63" fmla="*/ 2147483647 h 513"/>
              <a:gd name="T64" fmla="*/ 2147483647 w 454"/>
              <a:gd name="T65" fmla="*/ 2147483647 h 513"/>
              <a:gd name="T66" fmla="*/ 2147483647 w 454"/>
              <a:gd name="T67" fmla="*/ 2147483647 h 513"/>
              <a:gd name="T68" fmla="*/ 2147483647 w 454"/>
              <a:gd name="T69" fmla="*/ 2147483647 h 513"/>
              <a:gd name="T70" fmla="*/ 0 w 454"/>
              <a:gd name="T71" fmla="*/ 2147483647 h 5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513"/>
              <a:gd name="T110" fmla="*/ 454 w 454"/>
              <a:gd name="T111" fmla="*/ 513 h 5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513">
                <a:moveTo>
                  <a:pt x="0" y="37"/>
                </a:moveTo>
                <a:lnTo>
                  <a:pt x="119" y="40"/>
                </a:lnTo>
                <a:lnTo>
                  <a:pt x="119" y="0"/>
                </a:lnTo>
                <a:lnTo>
                  <a:pt x="145" y="12"/>
                </a:lnTo>
                <a:lnTo>
                  <a:pt x="149" y="43"/>
                </a:lnTo>
                <a:lnTo>
                  <a:pt x="206" y="78"/>
                </a:lnTo>
                <a:lnTo>
                  <a:pt x="224" y="63"/>
                </a:lnTo>
                <a:lnTo>
                  <a:pt x="257" y="64"/>
                </a:lnTo>
                <a:lnTo>
                  <a:pt x="282" y="94"/>
                </a:lnTo>
                <a:lnTo>
                  <a:pt x="300" y="83"/>
                </a:lnTo>
                <a:lnTo>
                  <a:pt x="349" y="97"/>
                </a:lnTo>
                <a:lnTo>
                  <a:pt x="368" y="75"/>
                </a:lnTo>
                <a:lnTo>
                  <a:pt x="398" y="93"/>
                </a:lnTo>
                <a:lnTo>
                  <a:pt x="454" y="92"/>
                </a:lnTo>
                <a:lnTo>
                  <a:pt x="362" y="154"/>
                </a:lnTo>
                <a:lnTo>
                  <a:pt x="316" y="208"/>
                </a:lnTo>
                <a:lnTo>
                  <a:pt x="323" y="289"/>
                </a:lnTo>
                <a:lnTo>
                  <a:pt x="291" y="321"/>
                </a:lnTo>
                <a:lnTo>
                  <a:pt x="303" y="345"/>
                </a:lnTo>
                <a:lnTo>
                  <a:pt x="301" y="404"/>
                </a:lnTo>
                <a:lnTo>
                  <a:pt x="332" y="405"/>
                </a:lnTo>
                <a:lnTo>
                  <a:pt x="377" y="450"/>
                </a:lnTo>
                <a:lnTo>
                  <a:pt x="395" y="502"/>
                </a:lnTo>
                <a:lnTo>
                  <a:pt x="382" y="513"/>
                </a:lnTo>
                <a:lnTo>
                  <a:pt x="340" y="513"/>
                </a:lnTo>
                <a:lnTo>
                  <a:pt x="238" y="507"/>
                </a:lnTo>
                <a:lnTo>
                  <a:pt x="73" y="510"/>
                </a:lnTo>
                <a:lnTo>
                  <a:pt x="67" y="408"/>
                </a:lnTo>
                <a:lnTo>
                  <a:pt x="77" y="368"/>
                </a:lnTo>
                <a:lnTo>
                  <a:pt x="61" y="372"/>
                </a:lnTo>
                <a:lnTo>
                  <a:pt x="46" y="348"/>
                </a:lnTo>
                <a:lnTo>
                  <a:pt x="55" y="303"/>
                </a:lnTo>
                <a:lnTo>
                  <a:pt x="71" y="279"/>
                </a:lnTo>
                <a:lnTo>
                  <a:pt x="53" y="181"/>
                </a:lnTo>
                <a:lnTo>
                  <a:pt x="28" y="116"/>
                </a:lnTo>
                <a:lnTo>
                  <a:pt x="0" y="37"/>
                </a:lnTo>
              </a:path>
            </a:pathLst>
          </a:custGeom>
          <a:solidFill>
            <a:srgbClr val="FFA623"/>
          </a:solidFill>
          <a:ln w="12700" cap="rnd">
            <a:solidFill>
              <a:schemeClr val="tx1"/>
            </a:solidFill>
            <a:round/>
            <a:headEnd/>
            <a:tailEnd/>
          </a:ln>
        </p:spPr>
        <p:txBody>
          <a:bodyPr/>
          <a:lstStyle/>
          <a:p>
            <a:endParaRPr lang="en-US"/>
          </a:p>
        </p:txBody>
      </p:sp>
      <p:sp>
        <p:nvSpPr>
          <p:cNvPr id="19497" name="Freeform 2103" descr="Wide upward diagonal"/>
          <p:cNvSpPr>
            <a:spLocks noChangeAspect="1"/>
          </p:cNvSpPr>
          <p:nvPr/>
        </p:nvSpPr>
        <p:spPr bwMode="auto">
          <a:xfrm>
            <a:off x="4859338" y="2046288"/>
            <a:ext cx="785812" cy="422275"/>
          </a:xfrm>
          <a:custGeom>
            <a:avLst/>
            <a:gdLst>
              <a:gd name="T0" fmla="*/ 2147483647 w 408"/>
              <a:gd name="T1" fmla="*/ 0 h 260"/>
              <a:gd name="T2" fmla="*/ 0 w 408"/>
              <a:gd name="T3" fmla="*/ 2147483647 h 260"/>
              <a:gd name="T4" fmla="*/ 2147483647 w 408"/>
              <a:gd name="T5" fmla="*/ 2147483647 h 260"/>
              <a:gd name="T6" fmla="*/ 2147483647 w 408"/>
              <a:gd name="T7" fmla="*/ 2147483647 h 260"/>
              <a:gd name="T8" fmla="*/ 2147483647 w 408"/>
              <a:gd name="T9" fmla="*/ 2147483647 h 260"/>
              <a:gd name="T10" fmla="*/ 2147483647 w 408"/>
              <a:gd name="T11" fmla="*/ 2147483647 h 260"/>
              <a:gd name="T12" fmla="*/ 2147483647 w 408"/>
              <a:gd name="T13" fmla="*/ 2147483647 h 260"/>
              <a:gd name="T14" fmla="*/ 2147483647 w 408"/>
              <a:gd name="T15" fmla="*/ 2147483647 h 260"/>
              <a:gd name="T16" fmla="*/ 2147483647 w 408"/>
              <a:gd name="T17" fmla="*/ 2147483647 h 260"/>
              <a:gd name="T18" fmla="*/ 2147483647 w 408"/>
              <a:gd name="T19" fmla="*/ 2147483647 h 260"/>
              <a:gd name="T20" fmla="*/ 2147483647 w 408"/>
              <a:gd name="T21" fmla="*/ 2147483647 h 260"/>
              <a:gd name="T22" fmla="*/ 2147483647 w 408"/>
              <a:gd name="T23" fmla="*/ 2147483647 h 260"/>
              <a:gd name="T24" fmla="*/ 2147483647 w 408"/>
              <a:gd name="T25" fmla="*/ 2147483647 h 260"/>
              <a:gd name="T26" fmla="*/ 2147483647 w 408"/>
              <a:gd name="T27" fmla="*/ 2147483647 h 260"/>
              <a:gd name="T28" fmla="*/ 2147483647 w 408"/>
              <a:gd name="T29" fmla="*/ 2147483647 h 260"/>
              <a:gd name="T30" fmla="*/ 2147483647 w 408"/>
              <a:gd name="T31" fmla="*/ 0 h 260"/>
              <a:gd name="T32" fmla="*/ 2147483647 w 408"/>
              <a:gd name="T33" fmla="*/ 2147483647 h 260"/>
              <a:gd name="T34" fmla="*/ 2147483647 w 408"/>
              <a:gd name="T35" fmla="*/ 2147483647 h 260"/>
              <a:gd name="T36" fmla="*/ 2147483647 w 408"/>
              <a:gd name="T37" fmla="*/ 0 h 260"/>
              <a:gd name="T38" fmla="*/ 2147483647 w 408"/>
              <a:gd name="T39" fmla="*/ 2147483647 h 260"/>
              <a:gd name="T40" fmla="*/ 2147483647 w 408"/>
              <a:gd name="T41" fmla="*/ 2147483647 h 260"/>
              <a:gd name="T42" fmla="*/ 2147483647 w 408"/>
              <a:gd name="T43" fmla="*/ 2147483647 h 2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8"/>
              <a:gd name="T67" fmla="*/ 0 h 260"/>
              <a:gd name="T68" fmla="*/ 408 w 408"/>
              <a:gd name="T69" fmla="*/ 260 h 2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8" h="260">
                <a:moveTo>
                  <a:pt x="7" y="0"/>
                </a:moveTo>
                <a:lnTo>
                  <a:pt x="0" y="56"/>
                </a:lnTo>
                <a:lnTo>
                  <a:pt x="5" y="91"/>
                </a:lnTo>
                <a:lnTo>
                  <a:pt x="22" y="135"/>
                </a:lnTo>
                <a:lnTo>
                  <a:pt x="51" y="203"/>
                </a:lnTo>
                <a:lnTo>
                  <a:pt x="71" y="256"/>
                </a:lnTo>
                <a:lnTo>
                  <a:pt x="307" y="249"/>
                </a:lnTo>
                <a:lnTo>
                  <a:pt x="354" y="260"/>
                </a:lnTo>
                <a:lnTo>
                  <a:pt x="370" y="212"/>
                </a:lnTo>
                <a:lnTo>
                  <a:pt x="361" y="177"/>
                </a:lnTo>
                <a:lnTo>
                  <a:pt x="408" y="168"/>
                </a:lnTo>
                <a:lnTo>
                  <a:pt x="406" y="105"/>
                </a:lnTo>
                <a:lnTo>
                  <a:pt x="391" y="81"/>
                </a:lnTo>
                <a:lnTo>
                  <a:pt x="358" y="57"/>
                </a:lnTo>
                <a:lnTo>
                  <a:pt x="358" y="21"/>
                </a:lnTo>
                <a:lnTo>
                  <a:pt x="343" y="0"/>
                </a:lnTo>
                <a:lnTo>
                  <a:pt x="249" y="5"/>
                </a:lnTo>
                <a:lnTo>
                  <a:pt x="202" y="3"/>
                </a:lnTo>
                <a:lnTo>
                  <a:pt x="160" y="0"/>
                </a:lnTo>
                <a:lnTo>
                  <a:pt x="106" y="3"/>
                </a:lnTo>
                <a:lnTo>
                  <a:pt x="55" y="3"/>
                </a:lnTo>
                <a:lnTo>
                  <a:pt x="16" y="3"/>
                </a:lnTo>
              </a:path>
            </a:pathLst>
          </a:custGeom>
          <a:solidFill>
            <a:srgbClr val="FFFFCC"/>
          </a:solidFill>
          <a:ln w="9525">
            <a:solidFill>
              <a:schemeClr val="tx1"/>
            </a:solidFill>
            <a:round/>
            <a:headEnd/>
            <a:tailEnd/>
          </a:ln>
        </p:spPr>
        <p:txBody>
          <a:bodyPr wrap="none" anchor="ctr"/>
          <a:lstStyle/>
          <a:p>
            <a:endParaRPr lang="en-US"/>
          </a:p>
        </p:txBody>
      </p:sp>
      <p:sp>
        <p:nvSpPr>
          <p:cNvPr id="19498" name="Freeform 2104" descr="Wide upward diagonal"/>
          <p:cNvSpPr>
            <a:spLocks noChangeAspect="1"/>
          </p:cNvSpPr>
          <p:nvPr/>
        </p:nvSpPr>
        <p:spPr bwMode="auto">
          <a:xfrm>
            <a:off x="4071938" y="2535238"/>
            <a:ext cx="1143000" cy="468312"/>
          </a:xfrm>
          <a:custGeom>
            <a:avLst/>
            <a:gdLst>
              <a:gd name="T0" fmla="*/ 2147483647 w 592"/>
              <a:gd name="T1" fmla="*/ 2147483647 h 291"/>
              <a:gd name="T2" fmla="*/ 2147483647 w 592"/>
              <a:gd name="T3" fmla="*/ 2147483647 h 291"/>
              <a:gd name="T4" fmla="*/ 0 w 592"/>
              <a:gd name="T5" fmla="*/ 2147483647 h 291"/>
              <a:gd name="T6" fmla="*/ 2147483647 w 592"/>
              <a:gd name="T7" fmla="*/ 2147483647 h 291"/>
              <a:gd name="T8" fmla="*/ 2147483647 w 592"/>
              <a:gd name="T9" fmla="*/ 2147483647 h 291"/>
              <a:gd name="T10" fmla="*/ 2147483647 w 592"/>
              <a:gd name="T11" fmla="*/ 2147483647 h 291"/>
              <a:gd name="T12" fmla="*/ 2147483647 w 592"/>
              <a:gd name="T13" fmla="*/ 2147483647 h 291"/>
              <a:gd name="T14" fmla="*/ 2147483647 w 592"/>
              <a:gd name="T15" fmla="*/ 2147483647 h 291"/>
              <a:gd name="T16" fmla="*/ 2147483647 w 592"/>
              <a:gd name="T17" fmla="*/ 2147483647 h 291"/>
              <a:gd name="T18" fmla="*/ 2147483647 w 592"/>
              <a:gd name="T19" fmla="*/ 2147483647 h 291"/>
              <a:gd name="T20" fmla="*/ 2147483647 w 592"/>
              <a:gd name="T21" fmla="*/ 0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291"/>
              <a:gd name="T35" fmla="*/ 592 w 592"/>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291">
                <a:moveTo>
                  <a:pt x="8" y="2"/>
                </a:moveTo>
                <a:lnTo>
                  <a:pt x="8" y="158"/>
                </a:lnTo>
                <a:lnTo>
                  <a:pt x="0" y="274"/>
                </a:lnTo>
                <a:lnTo>
                  <a:pt x="592" y="291"/>
                </a:lnTo>
                <a:lnTo>
                  <a:pt x="584" y="144"/>
                </a:lnTo>
                <a:lnTo>
                  <a:pt x="585" y="89"/>
                </a:lnTo>
                <a:lnTo>
                  <a:pt x="540" y="55"/>
                </a:lnTo>
                <a:lnTo>
                  <a:pt x="554" y="25"/>
                </a:lnTo>
                <a:lnTo>
                  <a:pt x="535" y="8"/>
                </a:lnTo>
                <a:lnTo>
                  <a:pt x="271" y="6"/>
                </a:lnTo>
                <a:lnTo>
                  <a:pt x="24" y="0"/>
                </a:lnTo>
              </a:path>
            </a:pathLst>
          </a:custGeom>
          <a:solidFill>
            <a:srgbClr val="FFFFCC"/>
          </a:solidFill>
          <a:ln w="12700" cap="rnd">
            <a:solidFill>
              <a:srgbClr val="000000"/>
            </a:solidFill>
            <a:round/>
            <a:headEnd/>
            <a:tailEnd/>
          </a:ln>
        </p:spPr>
        <p:txBody>
          <a:bodyPr/>
          <a:lstStyle/>
          <a:p>
            <a:endParaRPr lang="en-US"/>
          </a:p>
        </p:txBody>
      </p:sp>
      <p:sp>
        <p:nvSpPr>
          <p:cNvPr id="19499" name="Freeform 2105" descr="Wide upward diagonal"/>
          <p:cNvSpPr>
            <a:spLocks noChangeAspect="1"/>
          </p:cNvSpPr>
          <p:nvPr/>
        </p:nvSpPr>
        <p:spPr bwMode="auto">
          <a:xfrm>
            <a:off x="3833813" y="2093913"/>
            <a:ext cx="1227137" cy="455612"/>
          </a:xfrm>
          <a:custGeom>
            <a:avLst/>
            <a:gdLst>
              <a:gd name="T0" fmla="*/ 2147483647 w 636"/>
              <a:gd name="T1" fmla="*/ 0 h 283"/>
              <a:gd name="T2" fmla="*/ 0 w 636"/>
              <a:gd name="T3" fmla="*/ 2147483647 h 283"/>
              <a:gd name="T4" fmla="*/ 2147483647 w 636"/>
              <a:gd name="T5" fmla="*/ 2147483647 h 283"/>
              <a:gd name="T6" fmla="*/ 2147483647 w 636"/>
              <a:gd name="T7" fmla="*/ 2147483647 h 283"/>
              <a:gd name="T8" fmla="*/ 2147483647 w 636"/>
              <a:gd name="T9" fmla="*/ 2147483647 h 283"/>
              <a:gd name="T10" fmla="*/ 2147483647 w 636"/>
              <a:gd name="T11" fmla="*/ 2147483647 h 283"/>
              <a:gd name="T12" fmla="*/ 2147483647 w 636"/>
              <a:gd name="T13" fmla="*/ 2147483647 h 283"/>
              <a:gd name="T14" fmla="*/ 2147483647 w 636"/>
              <a:gd name="T15" fmla="*/ 2147483647 h 283"/>
              <a:gd name="T16" fmla="*/ 2147483647 w 636"/>
              <a:gd name="T17" fmla="*/ 2147483647 h 283"/>
              <a:gd name="T18" fmla="*/ 2147483647 w 636"/>
              <a:gd name="T19" fmla="*/ 2147483647 h 283"/>
              <a:gd name="T20" fmla="*/ 2147483647 w 636"/>
              <a:gd name="T21" fmla="*/ 2147483647 h 283"/>
              <a:gd name="T22" fmla="*/ 2147483647 w 636"/>
              <a:gd name="T23" fmla="*/ 2147483647 h 283"/>
              <a:gd name="T24" fmla="*/ 2147483647 w 636"/>
              <a:gd name="T25" fmla="*/ 2147483647 h 283"/>
              <a:gd name="T26" fmla="*/ 2147483647 w 636"/>
              <a:gd name="T27" fmla="*/ 2147483647 h 283"/>
              <a:gd name="T28" fmla="*/ 2147483647 w 636"/>
              <a:gd name="T29" fmla="*/ 2147483647 h 283"/>
              <a:gd name="T30" fmla="*/ 2147483647 w 636"/>
              <a:gd name="T31" fmla="*/ 2147483647 h 283"/>
              <a:gd name="T32" fmla="*/ 2147483647 w 636"/>
              <a:gd name="T33" fmla="*/ 2147483647 h 2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6"/>
              <a:gd name="T52" fmla="*/ 0 h 283"/>
              <a:gd name="T53" fmla="*/ 636 w 636"/>
              <a:gd name="T54" fmla="*/ 283 h 2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6" h="283">
                <a:moveTo>
                  <a:pt x="15" y="0"/>
                </a:moveTo>
                <a:lnTo>
                  <a:pt x="0" y="215"/>
                </a:lnTo>
                <a:lnTo>
                  <a:pt x="145" y="215"/>
                </a:lnTo>
                <a:lnTo>
                  <a:pt x="142" y="275"/>
                </a:lnTo>
                <a:lnTo>
                  <a:pt x="324" y="279"/>
                </a:lnTo>
                <a:lnTo>
                  <a:pt x="412" y="279"/>
                </a:lnTo>
                <a:lnTo>
                  <a:pt x="492" y="283"/>
                </a:lnTo>
                <a:lnTo>
                  <a:pt x="548" y="279"/>
                </a:lnTo>
                <a:lnTo>
                  <a:pt x="636" y="283"/>
                </a:lnTo>
                <a:lnTo>
                  <a:pt x="592" y="189"/>
                </a:lnTo>
                <a:lnTo>
                  <a:pt x="559" y="123"/>
                </a:lnTo>
                <a:lnTo>
                  <a:pt x="533" y="60"/>
                </a:lnTo>
                <a:lnTo>
                  <a:pt x="464" y="11"/>
                </a:lnTo>
                <a:lnTo>
                  <a:pt x="432" y="38"/>
                </a:lnTo>
                <a:lnTo>
                  <a:pt x="393" y="17"/>
                </a:lnTo>
                <a:lnTo>
                  <a:pt x="225" y="3"/>
                </a:lnTo>
                <a:lnTo>
                  <a:pt x="15" y="2"/>
                </a:lnTo>
              </a:path>
            </a:pathLst>
          </a:custGeom>
          <a:solidFill>
            <a:srgbClr val="FFFFCC"/>
          </a:solidFill>
          <a:ln w="12700" cap="rnd">
            <a:solidFill>
              <a:srgbClr val="000000"/>
            </a:solidFill>
            <a:round/>
            <a:headEnd/>
            <a:tailEnd/>
          </a:ln>
        </p:spPr>
        <p:txBody>
          <a:bodyPr/>
          <a:lstStyle/>
          <a:p>
            <a:endParaRPr lang="en-US"/>
          </a:p>
        </p:txBody>
      </p:sp>
      <p:sp>
        <p:nvSpPr>
          <p:cNvPr id="19500" name="Freeform 2106"/>
          <p:cNvSpPr>
            <a:spLocks noChangeAspect="1"/>
          </p:cNvSpPr>
          <p:nvPr/>
        </p:nvSpPr>
        <p:spPr bwMode="auto">
          <a:xfrm>
            <a:off x="5005388" y="2436813"/>
            <a:ext cx="906462" cy="631825"/>
          </a:xfrm>
          <a:custGeom>
            <a:avLst/>
            <a:gdLst>
              <a:gd name="T0" fmla="*/ 0 w 470"/>
              <a:gd name="T1" fmla="*/ 2147483647 h 392"/>
              <a:gd name="T2" fmla="*/ 2147483647 w 470"/>
              <a:gd name="T3" fmla="*/ 0 h 392"/>
              <a:gd name="T4" fmla="*/ 2147483647 w 470"/>
              <a:gd name="T5" fmla="*/ 2147483647 h 392"/>
              <a:gd name="T6" fmla="*/ 2147483647 w 470"/>
              <a:gd name="T7" fmla="*/ 2147483647 h 392"/>
              <a:gd name="T8" fmla="*/ 2147483647 w 470"/>
              <a:gd name="T9" fmla="*/ 2147483647 h 392"/>
              <a:gd name="T10" fmla="*/ 2147483647 w 470"/>
              <a:gd name="T11" fmla="*/ 2147483647 h 392"/>
              <a:gd name="T12" fmla="*/ 2147483647 w 470"/>
              <a:gd name="T13" fmla="*/ 2147483647 h 392"/>
              <a:gd name="T14" fmla="*/ 2147483647 w 470"/>
              <a:gd name="T15" fmla="*/ 2147483647 h 392"/>
              <a:gd name="T16" fmla="*/ 2147483647 w 470"/>
              <a:gd name="T17" fmla="*/ 2147483647 h 392"/>
              <a:gd name="T18" fmla="*/ 2147483647 w 470"/>
              <a:gd name="T19" fmla="*/ 2147483647 h 392"/>
              <a:gd name="T20" fmla="*/ 2147483647 w 470"/>
              <a:gd name="T21" fmla="*/ 2147483647 h 392"/>
              <a:gd name="T22" fmla="*/ 2147483647 w 470"/>
              <a:gd name="T23" fmla="*/ 2147483647 h 392"/>
              <a:gd name="T24" fmla="*/ 2147483647 w 470"/>
              <a:gd name="T25" fmla="*/ 2147483647 h 392"/>
              <a:gd name="T26" fmla="*/ 2147483647 w 470"/>
              <a:gd name="T27" fmla="*/ 2147483647 h 392"/>
              <a:gd name="T28" fmla="*/ 2147483647 w 470"/>
              <a:gd name="T29" fmla="*/ 2147483647 h 392"/>
              <a:gd name="T30" fmla="*/ 2147483647 w 470"/>
              <a:gd name="T31" fmla="*/ 2147483647 h 392"/>
              <a:gd name="T32" fmla="*/ 2147483647 w 470"/>
              <a:gd name="T33" fmla="*/ 2147483647 h 392"/>
              <a:gd name="T34" fmla="*/ 2147483647 w 470"/>
              <a:gd name="T35" fmla="*/ 2147483647 h 392"/>
              <a:gd name="T36" fmla="*/ 2147483647 w 470"/>
              <a:gd name="T37" fmla="*/ 2147483647 h 392"/>
              <a:gd name="T38" fmla="*/ 2147483647 w 470"/>
              <a:gd name="T39" fmla="*/ 2147483647 h 392"/>
              <a:gd name="T40" fmla="*/ 2147483647 w 470"/>
              <a:gd name="T41" fmla="*/ 2147483647 h 392"/>
              <a:gd name="T42" fmla="*/ 2147483647 w 470"/>
              <a:gd name="T43" fmla="*/ 2147483647 h 392"/>
              <a:gd name="T44" fmla="*/ 2147483647 w 470"/>
              <a:gd name="T45" fmla="*/ 2147483647 h 392"/>
              <a:gd name="T46" fmla="*/ 2147483647 w 470"/>
              <a:gd name="T47" fmla="*/ 2147483647 h 392"/>
              <a:gd name="T48" fmla="*/ 2147483647 w 470"/>
              <a:gd name="T49" fmla="*/ 2147483647 h 392"/>
              <a:gd name="T50" fmla="*/ 0 w 470"/>
              <a:gd name="T51" fmla="*/ 2147483647 h 3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0"/>
              <a:gd name="T79" fmla="*/ 0 h 392"/>
              <a:gd name="T80" fmla="*/ 470 w 470"/>
              <a:gd name="T81" fmla="*/ 392 h 3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0" h="392">
                <a:moveTo>
                  <a:pt x="0" y="5"/>
                </a:moveTo>
                <a:lnTo>
                  <a:pt x="207" y="0"/>
                </a:lnTo>
                <a:lnTo>
                  <a:pt x="250" y="1"/>
                </a:lnTo>
                <a:lnTo>
                  <a:pt x="283" y="13"/>
                </a:lnTo>
                <a:lnTo>
                  <a:pt x="264" y="47"/>
                </a:lnTo>
                <a:lnTo>
                  <a:pt x="322" y="103"/>
                </a:lnTo>
                <a:lnTo>
                  <a:pt x="339" y="149"/>
                </a:lnTo>
                <a:lnTo>
                  <a:pt x="376" y="140"/>
                </a:lnTo>
                <a:lnTo>
                  <a:pt x="372" y="205"/>
                </a:lnTo>
                <a:lnTo>
                  <a:pt x="407" y="225"/>
                </a:lnTo>
                <a:lnTo>
                  <a:pt x="421" y="283"/>
                </a:lnTo>
                <a:lnTo>
                  <a:pt x="461" y="290"/>
                </a:lnTo>
                <a:lnTo>
                  <a:pt x="470" y="305"/>
                </a:lnTo>
                <a:lnTo>
                  <a:pt x="445" y="350"/>
                </a:lnTo>
                <a:lnTo>
                  <a:pt x="425" y="374"/>
                </a:lnTo>
                <a:lnTo>
                  <a:pt x="370" y="392"/>
                </a:lnTo>
                <a:lnTo>
                  <a:pt x="383" y="350"/>
                </a:lnTo>
                <a:lnTo>
                  <a:pt x="206" y="359"/>
                </a:lnTo>
                <a:lnTo>
                  <a:pt x="79" y="369"/>
                </a:lnTo>
                <a:lnTo>
                  <a:pt x="72" y="329"/>
                </a:lnTo>
                <a:lnTo>
                  <a:pt x="68" y="205"/>
                </a:lnTo>
                <a:lnTo>
                  <a:pt x="69" y="138"/>
                </a:lnTo>
                <a:lnTo>
                  <a:pt x="29" y="105"/>
                </a:lnTo>
                <a:lnTo>
                  <a:pt x="45" y="78"/>
                </a:lnTo>
                <a:lnTo>
                  <a:pt x="25" y="62"/>
                </a:lnTo>
                <a:lnTo>
                  <a:pt x="0" y="5"/>
                </a:lnTo>
              </a:path>
            </a:pathLst>
          </a:custGeom>
          <a:pattFill prst="wdUpDiag">
            <a:fgClr>
              <a:srgbClr val="FF9966"/>
            </a:fgClr>
            <a:bgClr>
              <a:srgbClr val="FFFF99"/>
            </a:bgClr>
          </a:pattFill>
          <a:ln w="12700" cap="rnd">
            <a:solidFill>
              <a:srgbClr val="000000"/>
            </a:solidFill>
            <a:round/>
            <a:headEnd/>
            <a:tailEnd/>
          </a:ln>
        </p:spPr>
        <p:txBody>
          <a:bodyPr/>
          <a:lstStyle/>
          <a:p>
            <a:endParaRPr lang="en-US"/>
          </a:p>
        </p:txBody>
      </p:sp>
      <p:sp>
        <p:nvSpPr>
          <p:cNvPr id="19501" name="Freeform 2107" descr="Wide upward diagonal"/>
          <p:cNvSpPr>
            <a:spLocks noChangeAspect="1"/>
          </p:cNvSpPr>
          <p:nvPr/>
        </p:nvSpPr>
        <p:spPr bwMode="auto">
          <a:xfrm>
            <a:off x="5141913" y="2998788"/>
            <a:ext cx="706437" cy="493712"/>
          </a:xfrm>
          <a:custGeom>
            <a:avLst/>
            <a:gdLst>
              <a:gd name="T0" fmla="*/ 0 w 367"/>
              <a:gd name="T1" fmla="*/ 2147483647 h 305"/>
              <a:gd name="T2" fmla="*/ 2147483647 w 367"/>
              <a:gd name="T3" fmla="*/ 2147483647 h 305"/>
              <a:gd name="T4" fmla="*/ 2147483647 w 367"/>
              <a:gd name="T5" fmla="*/ 0 h 305"/>
              <a:gd name="T6" fmla="*/ 2147483647 w 367"/>
              <a:gd name="T7" fmla="*/ 2147483647 h 305"/>
              <a:gd name="T8" fmla="*/ 2147483647 w 367"/>
              <a:gd name="T9" fmla="*/ 2147483647 h 305"/>
              <a:gd name="T10" fmla="*/ 2147483647 w 367"/>
              <a:gd name="T11" fmla="*/ 2147483647 h 305"/>
              <a:gd name="T12" fmla="*/ 2147483647 w 367"/>
              <a:gd name="T13" fmla="*/ 2147483647 h 305"/>
              <a:gd name="T14" fmla="*/ 2147483647 w 367"/>
              <a:gd name="T15" fmla="*/ 2147483647 h 305"/>
              <a:gd name="T16" fmla="*/ 2147483647 w 367"/>
              <a:gd name="T17" fmla="*/ 2147483647 h 305"/>
              <a:gd name="T18" fmla="*/ 2147483647 w 367"/>
              <a:gd name="T19" fmla="*/ 2147483647 h 305"/>
              <a:gd name="T20" fmla="*/ 2147483647 w 367"/>
              <a:gd name="T21" fmla="*/ 2147483647 h 305"/>
              <a:gd name="T22" fmla="*/ 2147483647 w 367"/>
              <a:gd name="T23" fmla="*/ 2147483647 h 305"/>
              <a:gd name="T24" fmla="*/ 2147483647 w 367"/>
              <a:gd name="T25" fmla="*/ 2147483647 h 305"/>
              <a:gd name="T26" fmla="*/ 2147483647 w 367"/>
              <a:gd name="T27" fmla="*/ 2147483647 h 305"/>
              <a:gd name="T28" fmla="*/ 2147483647 w 367"/>
              <a:gd name="T29" fmla="*/ 2147483647 h 305"/>
              <a:gd name="T30" fmla="*/ 2147483647 w 367"/>
              <a:gd name="T31" fmla="*/ 2147483647 h 305"/>
              <a:gd name="T32" fmla="*/ 2147483647 w 367"/>
              <a:gd name="T33" fmla="*/ 2147483647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7"/>
              <a:gd name="T52" fmla="*/ 0 h 305"/>
              <a:gd name="T53" fmla="*/ 367 w 367"/>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7" h="305">
                <a:moveTo>
                  <a:pt x="0" y="20"/>
                </a:moveTo>
                <a:lnTo>
                  <a:pt x="150" y="10"/>
                </a:lnTo>
                <a:lnTo>
                  <a:pt x="323" y="0"/>
                </a:lnTo>
                <a:lnTo>
                  <a:pt x="315" y="40"/>
                </a:lnTo>
                <a:lnTo>
                  <a:pt x="357" y="22"/>
                </a:lnTo>
                <a:lnTo>
                  <a:pt x="367" y="58"/>
                </a:lnTo>
                <a:lnTo>
                  <a:pt x="327" y="83"/>
                </a:lnTo>
                <a:lnTo>
                  <a:pt x="342" y="130"/>
                </a:lnTo>
                <a:lnTo>
                  <a:pt x="304" y="192"/>
                </a:lnTo>
                <a:lnTo>
                  <a:pt x="274" y="232"/>
                </a:lnTo>
                <a:lnTo>
                  <a:pt x="278" y="300"/>
                </a:lnTo>
                <a:lnTo>
                  <a:pt x="57" y="305"/>
                </a:lnTo>
                <a:lnTo>
                  <a:pt x="46" y="304"/>
                </a:lnTo>
                <a:lnTo>
                  <a:pt x="48" y="274"/>
                </a:lnTo>
                <a:lnTo>
                  <a:pt x="11" y="264"/>
                </a:lnTo>
                <a:lnTo>
                  <a:pt x="11" y="83"/>
                </a:lnTo>
                <a:lnTo>
                  <a:pt x="5" y="28"/>
                </a:lnTo>
              </a:path>
            </a:pathLst>
          </a:custGeom>
          <a:solidFill>
            <a:srgbClr val="FFFFCC"/>
          </a:solidFill>
          <a:ln w="12700" cap="rnd">
            <a:solidFill>
              <a:srgbClr val="000000"/>
            </a:solidFill>
            <a:round/>
            <a:headEnd/>
            <a:tailEnd/>
          </a:ln>
        </p:spPr>
        <p:txBody>
          <a:bodyPr/>
          <a:lstStyle/>
          <a:p>
            <a:endParaRPr lang="en-US"/>
          </a:p>
        </p:txBody>
      </p:sp>
      <p:sp>
        <p:nvSpPr>
          <p:cNvPr id="19502" name="Freeform 2108" descr="Wide upward diagonal"/>
          <p:cNvSpPr>
            <a:spLocks noChangeAspect="1"/>
          </p:cNvSpPr>
          <p:nvPr/>
        </p:nvSpPr>
        <p:spPr bwMode="auto">
          <a:xfrm>
            <a:off x="5773738" y="2897188"/>
            <a:ext cx="1108075" cy="290512"/>
          </a:xfrm>
          <a:custGeom>
            <a:avLst/>
            <a:gdLst>
              <a:gd name="T0" fmla="*/ 2147483647 w 574"/>
              <a:gd name="T1" fmla="*/ 2147483647 h 180"/>
              <a:gd name="T2" fmla="*/ 2147483647 w 574"/>
              <a:gd name="T3" fmla="*/ 2147483647 h 180"/>
              <a:gd name="T4" fmla="*/ 2147483647 w 574"/>
              <a:gd name="T5" fmla="*/ 2147483647 h 180"/>
              <a:gd name="T6" fmla="*/ 2147483647 w 574"/>
              <a:gd name="T7" fmla="*/ 2147483647 h 180"/>
              <a:gd name="T8" fmla="*/ 0 w 574"/>
              <a:gd name="T9" fmla="*/ 2147483647 h 180"/>
              <a:gd name="T10" fmla="*/ 2147483647 w 574"/>
              <a:gd name="T11" fmla="*/ 2147483647 h 180"/>
              <a:gd name="T12" fmla="*/ 2147483647 w 574"/>
              <a:gd name="T13" fmla="*/ 2147483647 h 180"/>
              <a:gd name="T14" fmla="*/ 2147483647 w 574"/>
              <a:gd name="T15" fmla="*/ 2147483647 h 180"/>
              <a:gd name="T16" fmla="*/ 2147483647 w 574"/>
              <a:gd name="T17" fmla="*/ 2147483647 h 180"/>
              <a:gd name="T18" fmla="*/ 2147483647 w 574"/>
              <a:gd name="T19" fmla="*/ 2147483647 h 180"/>
              <a:gd name="T20" fmla="*/ 2147483647 w 574"/>
              <a:gd name="T21" fmla="*/ 2147483647 h 180"/>
              <a:gd name="T22" fmla="*/ 2147483647 w 574"/>
              <a:gd name="T23" fmla="*/ 0 h 180"/>
              <a:gd name="T24" fmla="*/ 2147483647 w 574"/>
              <a:gd name="T25" fmla="*/ 2147483647 h 180"/>
              <a:gd name="T26" fmla="*/ 2147483647 w 574"/>
              <a:gd name="T27" fmla="*/ 2147483647 h 180"/>
              <a:gd name="T28" fmla="*/ 2147483647 w 574"/>
              <a:gd name="T29" fmla="*/ 2147483647 h 180"/>
              <a:gd name="T30" fmla="*/ 2147483647 w 574"/>
              <a:gd name="T31" fmla="*/ 2147483647 h 180"/>
              <a:gd name="T32" fmla="*/ 2147483647 w 574"/>
              <a:gd name="T33" fmla="*/ 2147483647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4"/>
              <a:gd name="T52" fmla="*/ 0 h 180"/>
              <a:gd name="T53" fmla="*/ 574 w 574"/>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4" h="180">
                <a:moveTo>
                  <a:pt x="42" y="66"/>
                </a:moveTo>
                <a:lnTo>
                  <a:pt x="41" y="72"/>
                </a:lnTo>
                <a:lnTo>
                  <a:pt x="30" y="91"/>
                </a:lnTo>
                <a:lnTo>
                  <a:pt x="40" y="118"/>
                </a:lnTo>
                <a:lnTo>
                  <a:pt x="0" y="144"/>
                </a:lnTo>
                <a:lnTo>
                  <a:pt x="9" y="180"/>
                </a:lnTo>
                <a:lnTo>
                  <a:pt x="157" y="174"/>
                </a:lnTo>
                <a:lnTo>
                  <a:pt x="359" y="162"/>
                </a:lnTo>
                <a:lnTo>
                  <a:pt x="422" y="151"/>
                </a:lnTo>
                <a:lnTo>
                  <a:pt x="447" y="108"/>
                </a:lnTo>
                <a:lnTo>
                  <a:pt x="480" y="95"/>
                </a:lnTo>
                <a:lnTo>
                  <a:pt x="574" y="0"/>
                </a:lnTo>
                <a:lnTo>
                  <a:pt x="447" y="15"/>
                </a:lnTo>
                <a:lnTo>
                  <a:pt x="156" y="39"/>
                </a:lnTo>
                <a:lnTo>
                  <a:pt x="158" y="59"/>
                </a:lnTo>
                <a:lnTo>
                  <a:pt x="95" y="60"/>
                </a:lnTo>
                <a:lnTo>
                  <a:pt x="41" y="69"/>
                </a:lnTo>
              </a:path>
            </a:pathLst>
          </a:custGeom>
          <a:solidFill>
            <a:srgbClr val="FFFFCC"/>
          </a:solidFill>
          <a:ln w="12700" cap="rnd">
            <a:solidFill>
              <a:srgbClr val="000000"/>
            </a:solidFill>
            <a:round/>
            <a:headEnd/>
            <a:tailEnd/>
          </a:ln>
        </p:spPr>
        <p:txBody>
          <a:bodyPr/>
          <a:lstStyle/>
          <a:p>
            <a:endParaRPr lang="en-US"/>
          </a:p>
        </p:txBody>
      </p:sp>
      <p:sp>
        <p:nvSpPr>
          <p:cNvPr id="19503" name="Freeform 2109" descr="Wide upward diagonal"/>
          <p:cNvSpPr>
            <a:spLocks noChangeAspect="1"/>
          </p:cNvSpPr>
          <p:nvPr/>
        </p:nvSpPr>
        <p:spPr bwMode="auto">
          <a:xfrm>
            <a:off x="7572375" y="2016125"/>
            <a:ext cx="228600" cy="360363"/>
          </a:xfrm>
          <a:custGeom>
            <a:avLst/>
            <a:gdLst>
              <a:gd name="T0" fmla="*/ 2147483647 w 119"/>
              <a:gd name="T1" fmla="*/ 2147483647 h 223"/>
              <a:gd name="T2" fmla="*/ 2147483647 w 119"/>
              <a:gd name="T3" fmla="*/ 0 h 223"/>
              <a:gd name="T4" fmla="*/ 2147483647 w 119"/>
              <a:gd name="T5" fmla="*/ 2147483647 h 223"/>
              <a:gd name="T6" fmla="*/ 2147483647 w 119"/>
              <a:gd name="T7" fmla="*/ 2147483647 h 223"/>
              <a:gd name="T8" fmla="*/ 2147483647 w 119"/>
              <a:gd name="T9" fmla="*/ 2147483647 h 223"/>
              <a:gd name="T10" fmla="*/ 2147483647 w 119"/>
              <a:gd name="T11" fmla="*/ 2147483647 h 223"/>
              <a:gd name="T12" fmla="*/ 2147483647 w 119"/>
              <a:gd name="T13" fmla="*/ 2147483647 h 223"/>
              <a:gd name="T14" fmla="*/ 2147483647 w 119"/>
              <a:gd name="T15" fmla="*/ 2147483647 h 223"/>
              <a:gd name="T16" fmla="*/ 2147483647 w 119"/>
              <a:gd name="T17" fmla="*/ 2147483647 h 223"/>
              <a:gd name="T18" fmla="*/ 2147483647 w 119"/>
              <a:gd name="T19" fmla="*/ 2147483647 h 223"/>
              <a:gd name="T20" fmla="*/ 2147483647 w 119"/>
              <a:gd name="T21" fmla="*/ 2147483647 h 223"/>
              <a:gd name="T22" fmla="*/ 0 w 119"/>
              <a:gd name="T23" fmla="*/ 2147483647 h 223"/>
              <a:gd name="T24" fmla="*/ 2147483647 w 119"/>
              <a:gd name="T25" fmla="*/ 2147483647 h 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3"/>
              <a:gd name="T41" fmla="*/ 119 w 119"/>
              <a:gd name="T42" fmla="*/ 223 h 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3">
                <a:moveTo>
                  <a:pt x="27" y="3"/>
                </a:moveTo>
                <a:lnTo>
                  <a:pt x="51" y="0"/>
                </a:lnTo>
                <a:lnTo>
                  <a:pt x="99" y="33"/>
                </a:lnTo>
                <a:lnTo>
                  <a:pt x="93" y="61"/>
                </a:lnTo>
                <a:lnTo>
                  <a:pt x="111" y="76"/>
                </a:lnTo>
                <a:lnTo>
                  <a:pt x="119" y="185"/>
                </a:lnTo>
                <a:lnTo>
                  <a:pt x="100" y="223"/>
                </a:lnTo>
                <a:lnTo>
                  <a:pt x="78" y="213"/>
                </a:lnTo>
                <a:lnTo>
                  <a:pt x="62" y="201"/>
                </a:lnTo>
                <a:lnTo>
                  <a:pt x="30" y="192"/>
                </a:lnTo>
                <a:lnTo>
                  <a:pt x="38" y="131"/>
                </a:lnTo>
                <a:lnTo>
                  <a:pt x="0" y="83"/>
                </a:lnTo>
                <a:lnTo>
                  <a:pt x="27" y="3"/>
                </a:lnTo>
              </a:path>
            </a:pathLst>
          </a:custGeom>
          <a:solidFill>
            <a:srgbClr val="FFA623"/>
          </a:solidFill>
          <a:ln w="12700" cap="rnd">
            <a:solidFill>
              <a:srgbClr val="000000"/>
            </a:solidFill>
            <a:round/>
            <a:headEnd/>
            <a:tailEnd/>
          </a:ln>
        </p:spPr>
        <p:txBody>
          <a:bodyPr/>
          <a:lstStyle/>
          <a:p>
            <a:endParaRPr lang="en-US"/>
          </a:p>
        </p:txBody>
      </p:sp>
      <p:sp>
        <p:nvSpPr>
          <p:cNvPr id="19504" name="Freeform 2110" descr="Wide upward diagonal"/>
          <p:cNvSpPr>
            <a:spLocks noChangeAspect="1"/>
          </p:cNvSpPr>
          <p:nvPr/>
        </p:nvSpPr>
        <p:spPr bwMode="auto">
          <a:xfrm rot="-204733">
            <a:off x="7751763" y="1774825"/>
            <a:ext cx="323850" cy="369888"/>
          </a:xfrm>
          <a:custGeom>
            <a:avLst/>
            <a:gdLst>
              <a:gd name="T0" fmla="*/ 2147483647 w 175"/>
              <a:gd name="T1" fmla="*/ 0 h 56"/>
              <a:gd name="T2" fmla="*/ 2147483647 w 175"/>
              <a:gd name="T3" fmla="*/ 2147483647 h 56"/>
              <a:gd name="T4" fmla="*/ 2147483647 w 175"/>
              <a:gd name="T5" fmla="*/ 2147483647 h 56"/>
              <a:gd name="T6" fmla="*/ 2147483647 w 175"/>
              <a:gd name="T7" fmla="*/ 2147483647 h 56"/>
              <a:gd name="T8" fmla="*/ 2147483647 w 175"/>
              <a:gd name="T9" fmla="*/ 2147483647 h 56"/>
              <a:gd name="T10" fmla="*/ 2147483647 w 175"/>
              <a:gd name="T11" fmla="*/ 2147483647 h 56"/>
              <a:gd name="T12" fmla="*/ 0 w 175"/>
              <a:gd name="T13" fmla="*/ 2147483647 h 56"/>
              <a:gd name="T14" fmla="*/ 2147483647 w 175"/>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56"/>
              <a:gd name="T26" fmla="*/ 175 w 17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56">
                <a:moveTo>
                  <a:pt x="3" y="0"/>
                </a:moveTo>
                <a:lnTo>
                  <a:pt x="139" y="1"/>
                </a:lnTo>
                <a:lnTo>
                  <a:pt x="175" y="43"/>
                </a:lnTo>
                <a:lnTo>
                  <a:pt x="149" y="56"/>
                </a:lnTo>
                <a:lnTo>
                  <a:pt x="104" y="40"/>
                </a:lnTo>
                <a:lnTo>
                  <a:pt x="8" y="54"/>
                </a:lnTo>
                <a:lnTo>
                  <a:pt x="0" y="46"/>
                </a:lnTo>
                <a:lnTo>
                  <a:pt x="3" y="0"/>
                </a:lnTo>
              </a:path>
            </a:pathLst>
          </a:custGeom>
          <a:solidFill>
            <a:srgbClr val="FFA623"/>
          </a:solidFill>
          <a:ln w="12700" cap="rnd">
            <a:solidFill>
              <a:srgbClr val="000000"/>
            </a:solidFill>
            <a:round/>
            <a:headEnd/>
            <a:tailEnd/>
          </a:ln>
        </p:spPr>
        <p:txBody>
          <a:bodyPr>
            <a:spAutoFit/>
          </a:bodyPr>
          <a:lstStyle/>
          <a:p>
            <a:endParaRPr lang="en-US"/>
          </a:p>
        </p:txBody>
      </p:sp>
      <p:sp>
        <p:nvSpPr>
          <p:cNvPr id="19505" name="Freeform 2111" descr="Wide upward diagonal"/>
          <p:cNvSpPr>
            <a:spLocks noChangeAspect="1"/>
          </p:cNvSpPr>
          <p:nvPr/>
        </p:nvSpPr>
        <p:spPr bwMode="auto">
          <a:xfrm>
            <a:off x="3067050" y="2392363"/>
            <a:ext cx="1058863" cy="592137"/>
          </a:xfrm>
          <a:custGeom>
            <a:avLst/>
            <a:gdLst>
              <a:gd name="T0" fmla="*/ 2147483647 w 549"/>
              <a:gd name="T1" fmla="*/ 0 h 367"/>
              <a:gd name="T2" fmla="*/ 2147483647 w 549"/>
              <a:gd name="T3" fmla="*/ 2147483647 h 367"/>
              <a:gd name="T4" fmla="*/ 0 w 549"/>
              <a:gd name="T5" fmla="*/ 2147483647 h 367"/>
              <a:gd name="T6" fmla="*/ 2147483647 w 549"/>
              <a:gd name="T7" fmla="*/ 2147483647 h 367"/>
              <a:gd name="T8" fmla="*/ 2147483647 w 549"/>
              <a:gd name="T9" fmla="*/ 2147483647 h 367"/>
              <a:gd name="T10" fmla="*/ 2147483647 w 549"/>
              <a:gd name="T11" fmla="*/ 2147483647 h 367"/>
              <a:gd name="T12" fmla="*/ 2147483647 w 549"/>
              <a:gd name="T13" fmla="*/ 2147483647 h 367"/>
              <a:gd name="T14" fmla="*/ 2147483647 w 549"/>
              <a:gd name="T15" fmla="*/ 2147483647 h 367"/>
              <a:gd name="T16" fmla="*/ 2147483647 w 549"/>
              <a:gd name="T17" fmla="*/ 2147483647 h 367"/>
              <a:gd name="T18" fmla="*/ 2147483647 w 549"/>
              <a:gd name="T19" fmla="*/ 0 h 3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367"/>
              <a:gd name="T32" fmla="*/ 549 w 549"/>
              <a:gd name="T33" fmla="*/ 367 h 3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367">
                <a:moveTo>
                  <a:pt x="46" y="0"/>
                </a:moveTo>
                <a:lnTo>
                  <a:pt x="18" y="220"/>
                </a:lnTo>
                <a:lnTo>
                  <a:pt x="0" y="347"/>
                </a:lnTo>
                <a:lnTo>
                  <a:pt x="274" y="359"/>
                </a:lnTo>
                <a:lnTo>
                  <a:pt x="536" y="367"/>
                </a:lnTo>
                <a:lnTo>
                  <a:pt x="544" y="195"/>
                </a:lnTo>
                <a:lnTo>
                  <a:pt x="549" y="27"/>
                </a:lnTo>
                <a:lnTo>
                  <a:pt x="518" y="29"/>
                </a:lnTo>
                <a:lnTo>
                  <a:pt x="399" y="25"/>
                </a:lnTo>
                <a:lnTo>
                  <a:pt x="46" y="0"/>
                </a:lnTo>
              </a:path>
            </a:pathLst>
          </a:custGeom>
          <a:solidFill>
            <a:srgbClr val="FFFFCC"/>
          </a:solidFill>
          <a:ln w="12700" cap="rnd">
            <a:solidFill>
              <a:srgbClr val="000000"/>
            </a:solidFill>
            <a:round/>
            <a:headEnd/>
            <a:tailEnd/>
          </a:ln>
        </p:spPr>
        <p:txBody>
          <a:bodyPr/>
          <a:lstStyle/>
          <a:p>
            <a:endParaRPr lang="en-US"/>
          </a:p>
        </p:txBody>
      </p:sp>
      <p:sp>
        <p:nvSpPr>
          <p:cNvPr id="19506" name="Freeform 2112"/>
          <p:cNvSpPr>
            <a:spLocks noChangeAspect="1"/>
          </p:cNvSpPr>
          <p:nvPr/>
        </p:nvSpPr>
        <p:spPr bwMode="auto">
          <a:xfrm>
            <a:off x="1143000" y="1441450"/>
            <a:ext cx="1150938" cy="687388"/>
          </a:xfrm>
          <a:custGeom>
            <a:avLst/>
            <a:gdLst>
              <a:gd name="T0" fmla="*/ 2147483647 w 596"/>
              <a:gd name="T1" fmla="*/ 0 h 428"/>
              <a:gd name="T2" fmla="*/ 2147483647 w 596"/>
              <a:gd name="T3" fmla="*/ 2147483647 h 428"/>
              <a:gd name="T4" fmla="*/ 2147483647 w 596"/>
              <a:gd name="T5" fmla="*/ 2147483647 h 428"/>
              <a:gd name="T6" fmla="*/ 2147483647 w 596"/>
              <a:gd name="T7" fmla="*/ 2147483647 h 428"/>
              <a:gd name="T8" fmla="*/ 2147483647 w 596"/>
              <a:gd name="T9" fmla="*/ 2147483647 h 428"/>
              <a:gd name="T10" fmla="*/ 2147483647 w 596"/>
              <a:gd name="T11" fmla="*/ 2147483647 h 428"/>
              <a:gd name="T12" fmla="*/ 2147483647 w 596"/>
              <a:gd name="T13" fmla="*/ 2147483647 h 428"/>
              <a:gd name="T14" fmla="*/ 2147483647 w 596"/>
              <a:gd name="T15" fmla="*/ 2147483647 h 428"/>
              <a:gd name="T16" fmla="*/ 2147483647 w 596"/>
              <a:gd name="T17" fmla="*/ 2147483647 h 428"/>
              <a:gd name="T18" fmla="*/ 0 w 596"/>
              <a:gd name="T19" fmla="*/ 2147483647 h 428"/>
              <a:gd name="T20" fmla="*/ 0 w 596"/>
              <a:gd name="T21" fmla="*/ 2147483647 h 428"/>
              <a:gd name="T22" fmla="*/ 2147483647 w 596"/>
              <a:gd name="T23" fmla="*/ 2147483647 h 428"/>
              <a:gd name="T24" fmla="*/ 2147483647 w 596"/>
              <a:gd name="T25" fmla="*/ 2147483647 h 428"/>
              <a:gd name="T26" fmla="*/ 2147483647 w 596"/>
              <a:gd name="T27" fmla="*/ 2147483647 h 428"/>
              <a:gd name="T28" fmla="*/ 2147483647 w 596"/>
              <a:gd name="T29" fmla="*/ 2147483647 h 428"/>
              <a:gd name="T30" fmla="*/ 2147483647 w 596"/>
              <a:gd name="T31" fmla="*/ 2147483647 h 428"/>
              <a:gd name="T32" fmla="*/ 2147483647 w 596"/>
              <a:gd name="T33" fmla="*/ 2147483647 h 428"/>
              <a:gd name="T34" fmla="*/ 2147483647 w 596"/>
              <a:gd name="T35" fmla="*/ 2147483647 h 428"/>
              <a:gd name="T36" fmla="*/ 2147483647 w 596"/>
              <a:gd name="T37" fmla="*/ 2147483647 h 428"/>
              <a:gd name="T38" fmla="*/ 2147483647 w 596"/>
              <a:gd name="T39" fmla="*/ 2147483647 h 428"/>
              <a:gd name="T40" fmla="*/ 2147483647 w 596"/>
              <a:gd name="T41" fmla="*/ 2147483647 h 428"/>
              <a:gd name="T42" fmla="*/ 2147483647 w 596"/>
              <a:gd name="T43" fmla="*/ 2147483647 h 428"/>
              <a:gd name="T44" fmla="*/ 2147483647 w 596"/>
              <a:gd name="T45" fmla="*/ 2147483647 h 428"/>
              <a:gd name="T46" fmla="*/ 2147483647 w 596"/>
              <a:gd name="T47" fmla="*/ 2147483647 h 428"/>
              <a:gd name="T48" fmla="*/ 2147483647 w 596"/>
              <a:gd name="T49" fmla="*/ 2147483647 h 428"/>
              <a:gd name="T50" fmla="*/ 2147483647 w 596"/>
              <a:gd name="T51" fmla="*/ 2147483647 h 428"/>
              <a:gd name="T52" fmla="*/ 2147483647 w 596"/>
              <a:gd name="T53" fmla="*/ 2147483647 h 428"/>
              <a:gd name="T54" fmla="*/ 2147483647 w 596"/>
              <a:gd name="T55" fmla="*/ 0 h 4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96"/>
              <a:gd name="T85" fmla="*/ 0 h 428"/>
              <a:gd name="T86" fmla="*/ 596 w 596"/>
              <a:gd name="T87" fmla="*/ 428 h 4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96" h="428">
                <a:moveTo>
                  <a:pt x="130" y="0"/>
                </a:moveTo>
                <a:lnTo>
                  <a:pt x="113" y="9"/>
                </a:lnTo>
                <a:lnTo>
                  <a:pt x="102" y="46"/>
                </a:lnTo>
                <a:lnTo>
                  <a:pt x="91" y="77"/>
                </a:lnTo>
                <a:lnTo>
                  <a:pt x="83" y="102"/>
                </a:lnTo>
                <a:lnTo>
                  <a:pt x="72" y="130"/>
                </a:lnTo>
                <a:lnTo>
                  <a:pt x="61" y="156"/>
                </a:lnTo>
                <a:lnTo>
                  <a:pt x="45" y="186"/>
                </a:lnTo>
                <a:lnTo>
                  <a:pt x="23" y="221"/>
                </a:lnTo>
                <a:lnTo>
                  <a:pt x="0" y="255"/>
                </a:lnTo>
                <a:lnTo>
                  <a:pt x="0" y="328"/>
                </a:lnTo>
                <a:lnTo>
                  <a:pt x="278" y="389"/>
                </a:lnTo>
                <a:lnTo>
                  <a:pt x="339" y="402"/>
                </a:lnTo>
                <a:lnTo>
                  <a:pt x="488" y="428"/>
                </a:lnTo>
                <a:lnTo>
                  <a:pt x="521" y="274"/>
                </a:lnTo>
                <a:lnTo>
                  <a:pt x="541" y="261"/>
                </a:lnTo>
                <a:lnTo>
                  <a:pt x="522" y="229"/>
                </a:lnTo>
                <a:lnTo>
                  <a:pt x="532" y="196"/>
                </a:lnTo>
                <a:lnTo>
                  <a:pt x="596" y="140"/>
                </a:lnTo>
                <a:lnTo>
                  <a:pt x="551" y="89"/>
                </a:lnTo>
                <a:lnTo>
                  <a:pt x="366" y="54"/>
                </a:lnTo>
                <a:lnTo>
                  <a:pt x="341" y="69"/>
                </a:lnTo>
                <a:lnTo>
                  <a:pt x="308" y="44"/>
                </a:lnTo>
                <a:lnTo>
                  <a:pt x="278" y="70"/>
                </a:lnTo>
                <a:lnTo>
                  <a:pt x="249" y="44"/>
                </a:lnTo>
                <a:lnTo>
                  <a:pt x="176" y="45"/>
                </a:lnTo>
                <a:lnTo>
                  <a:pt x="185" y="3"/>
                </a:lnTo>
                <a:lnTo>
                  <a:pt x="130" y="0"/>
                </a:lnTo>
              </a:path>
            </a:pathLst>
          </a:custGeom>
          <a:pattFill prst="wdUpDiag">
            <a:fgClr>
              <a:srgbClr val="FF9966"/>
            </a:fgClr>
            <a:bgClr>
              <a:srgbClr val="FFFF99"/>
            </a:bgClr>
          </a:pattFill>
          <a:ln w="12700" cap="rnd">
            <a:solidFill>
              <a:schemeClr val="tx1"/>
            </a:solidFill>
            <a:round/>
            <a:headEnd/>
            <a:tailEnd/>
          </a:ln>
        </p:spPr>
        <p:txBody>
          <a:bodyPr/>
          <a:lstStyle/>
          <a:p>
            <a:endParaRPr lang="en-US"/>
          </a:p>
        </p:txBody>
      </p:sp>
      <p:sp>
        <p:nvSpPr>
          <p:cNvPr id="19507" name="Freeform 2125" descr="Wide upward diagonal"/>
          <p:cNvSpPr>
            <a:spLocks noChangeAspect="1"/>
          </p:cNvSpPr>
          <p:nvPr/>
        </p:nvSpPr>
        <p:spPr bwMode="auto">
          <a:xfrm rot="158468">
            <a:off x="5654675" y="3165475"/>
            <a:ext cx="490538" cy="703263"/>
          </a:xfrm>
          <a:custGeom>
            <a:avLst/>
            <a:gdLst>
              <a:gd name="T0" fmla="*/ 2147483647 w 193"/>
              <a:gd name="T1" fmla="*/ 2147483647 h 335"/>
              <a:gd name="T2" fmla="*/ 2147483647 w 193"/>
              <a:gd name="T3" fmla="*/ 2147483647 h 335"/>
              <a:gd name="T4" fmla="*/ 0 w 193"/>
              <a:gd name="T5" fmla="*/ 2147483647 h 335"/>
              <a:gd name="T6" fmla="*/ 2147483647 w 193"/>
              <a:gd name="T7" fmla="*/ 2147483647 h 335"/>
              <a:gd name="T8" fmla="*/ 2147483647 w 193"/>
              <a:gd name="T9" fmla="*/ 2147483647 h 335"/>
              <a:gd name="T10" fmla="*/ 2147483647 w 193"/>
              <a:gd name="T11" fmla="*/ 2147483647 h 335"/>
              <a:gd name="T12" fmla="*/ 2147483647 w 193"/>
              <a:gd name="T13" fmla="*/ 2147483647 h 335"/>
              <a:gd name="T14" fmla="*/ 2147483647 w 193"/>
              <a:gd name="T15" fmla="*/ 2147483647 h 335"/>
              <a:gd name="T16" fmla="*/ 2147483647 w 193"/>
              <a:gd name="T17" fmla="*/ 2147483647 h 335"/>
              <a:gd name="T18" fmla="*/ 2147483647 w 193"/>
              <a:gd name="T19" fmla="*/ 2147483647 h 335"/>
              <a:gd name="T20" fmla="*/ 2147483647 w 193"/>
              <a:gd name="T21" fmla="*/ 2147483647 h 335"/>
              <a:gd name="T22" fmla="*/ 2147483647 w 193"/>
              <a:gd name="T23" fmla="*/ 2147483647 h 335"/>
              <a:gd name="T24" fmla="*/ 2147483647 w 193"/>
              <a:gd name="T25" fmla="*/ 2147483647 h 335"/>
              <a:gd name="T26" fmla="*/ 2147483647 w 193"/>
              <a:gd name="T27" fmla="*/ 0 h 335"/>
              <a:gd name="T28" fmla="*/ 2147483647 w 193"/>
              <a:gd name="T29" fmla="*/ 2147483647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35"/>
              <a:gd name="T47" fmla="*/ 193 w 193"/>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35">
                <a:moveTo>
                  <a:pt x="54" y="11"/>
                </a:moveTo>
                <a:lnTo>
                  <a:pt x="25" y="67"/>
                </a:lnTo>
                <a:lnTo>
                  <a:pt x="0" y="104"/>
                </a:lnTo>
                <a:lnTo>
                  <a:pt x="8" y="148"/>
                </a:lnTo>
                <a:lnTo>
                  <a:pt x="38" y="208"/>
                </a:lnTo>
                <a:lnTo>
                  <a:pt x="15" y="269"/>
                </a:lnTo>
                <a:lnTo>
                  <a:pt x="5" y="301"/>
                </a:lnTo>
                <a:lnTo>
                  <a:pt x="117" y="288"/>
                </a:lnTo>
                <a:lnTo>
                  <a:pt x="122" y="329"/>
                </a:lnTo>
                <a:lnTo>
                  <a:pt x="145" y="334"/>
                </a:lnTo>
                <a:lnTo>
                  <a:pt x="151" y="313"/>
                </a:lnTo>
                <a:lnTo>
                  <a:pt x="192" y="307"/>
                </a:lnTo>
                <a:lnTo>
                  <a:pt x="183" y="239"/>
                </a:lnTo>
                <a:lnTo>
                  <a:pt x="181" y="0"/>
                </a:lnTo>
                <a:lnTo>
                  <a:pt x="54" y="11"/>
                </a:lnTo>
              </a:path>
            </a:pathLst>
          </a:custGeom>
          <a:pattFill prst="wdUpDiag">
            <a:fgClr>
              <a:srgbClr val="FF9966"/>
            </a:fgClr>
            <a:bgClr>
              <a:srgbClr val="FFFF99"/>
            </a:bgClr>
          </a:pattFill>
          <a:ln w="12700" cap="rnd">
            <a:solidFill>
              <a:schemeClr val="tx1"/>
            </a:solidFill>
            <a:round/>
            <a:headEnd/>
            <a:tailEnd/>
          </a:ln>
        </p:spPr>
        <p:txBody>
          <a:bodyPr/>
          <a:lstStyle/>
          <a:p>
            <a:endParaRPr lang="en-US"/>
          </a:p>
        </p:txBody>
      </p:sp>
      <p:sp>
        <p:nvSpPr>
          <p:cNvPr id="19508" name="Freeform 2126" descr="Wide upward diagonal"/>
          <p:cNvSpPr>
            <a:spLocks noChangeAspect="1"/>
          </p:cNvSpPr>
          <p:nvPr/>
        </p:nvSpPr>
        <p:spPr bwMode="auto">
          <a:xfrm>
            <a:off x="5229225" y="3479800"/>
            <a:ext cx="849313" cy="546100"/>
          </a:xfrm>
          <a:custGeom>
            <a:avLst/>
            <a:gdLst>
              <a:gd name="T0" fmla="*/ 0 w 440"/>
              <a:gd name="T1" fmla="*/ 2147483647 h 338"/>
              <a:gd name="T2" fmla="*/ 2147483647 w 440"/>
              <a:gd name="T3" fmla="*/ 0 h 338"/>
              <a:gd name="T4" fmla="*/ 2147483647 w 440"/>
              <a:gd name="T5" fmla="*/ 2147483647 h 338"/>
              <a:gd name="T6" fmla="*/ 2147483647 w 440"/>
              <a:gd name="T7" fmla="*/ 2147483647 h 338"/>
              <a:gd name="T8" fmla="*/ 2147483647 w 440"/>
              <a:gd name="T9" fmla="*/ 2147483647 h 338"/>
              <a:gd name="T10" fmla="*/ 2147483647 w 440"/>
              <a:gd name="T11" fmla="*/ 2147483647 h 338"/>
              <a:gd name="T12" fmla="*/ 2147483647 w 440"/>
              <a:gd name="T13" fmla="*/ 2147483647 h 338"/>
              <a:gd name="T14" fmla="*/ 2147483647 w 440"/>
              <a:gd name="T15" fmla="*/ 2147483647 h 338"/>
              <a:gd name="T16" fmla="*/ 2147483647 w 440"/>
              <a:gd name="T17" fmla="*/ 2147483647 h 338"/>
              <a:gd name="T18" fmla="*/ 2147483647 w 440"/>
              <a:gd name="T19" fmla="*/ 2147483647 h 338"/>
              <a:gd name="T20" fmla="*/ 2147483647 w 440"/>
              <a:gd name="T21" fmla="*/ 2147483647 h 338"/>
              <a:gd name="T22" fmla="*/ 2147483647 w 440"/>
              <a:gd name="T23" fmla="*/ 2147483647 h 338"/>
              <a:gd name="T24" fmla="*/ 2147483647 w 440"/>
              <a:gd name="T25" fmla="*/ 2147483647 h 338"/>
              <a:gd name="T26" fmla="*/ 2147483647 w 440"/>
              <a:gd name="T27" fmla="*/ 2147483647 h 338"/>
              <a:gd name="T28" fmla="*/ 2147483647 w 440"/>
              <a:gd name="T29" fmla="*/ 2147483647 h 338"/>
              <a:gd name="T30" fmla="*/ 2147483647 w 440"/>
              <a:gd name="T31" fmla="*/ 2147483647 h 338"/>
              <a:gd name="T32" fmla="*/ 2147483647 w 440"/>
              <a:gd name="T33" fmla="*/ 2147483647 h 338"/>
              <a:gd name="T34" fmla="*/ 2147483647 w 440"/>
              <a:gd name="T35" fmla="*/ 2147483647 h 338"/>
              <a:gd name="T36" fmla="*/ 2147483647 w 440"/>
              <a:gd name="T37" fmla="*/ 2147483647 h 338"/>
              <a:gd name="T38" fmla="*/ 2147483647 w 440"/>
              <a:gd name="T39" fmla="*/ 2147483647 h 338"/>
              <a:gd name="T40" fmla="*/ 2147483647 w 440"/>
              <a:gd name="T41" fmla="*/ 2147483647 h 338"/>
              <a:gd name="T42" fmla="*/ 2147483647 w 440"/>
              <a:gd name="T43" fmla="*/ 2147483647 h 338"/>
              <a:gd name="T44" fmla="*/ 2147483647 w 440"/>
              <a:gd name="T45" fmla="*/ 2147483647 h 338"/>
              <a:gd name="T46" fmla="*/ 2147483647 w 440"/>
              <a:gd name="T47" fmla="*/ 2147483647 h 338"/>
              <a:gd name="T48" fmla="*/ 2147483647 w 440"/>
              <a:gd name="T49" fmla="*/ 2147483647 h 338"/>
              <a:gd name="T50" fmla="*/ 2147483647 w 440"/>
              <a:gd name="T51" fmla="*/ 2147483647 h 338"/>
              <a:gd name="T52" fmla="*/ 2147483647 w 440"/>
              <a:gd name="T53" fmla="*/ 2147483647 h 338"/>
              <a:gd name="T54" fmla="*/ 2147483647 w 440"/>
              <a:gd name="T55" fmla="*/ 2147483647 h 338"/>
              <a:gd name="T56" fmla="*/ 2147483647 w 440"/>
              <a:gd name="T57" fmla="*/ 2147483647 h 338"/>
              <a:gd name="T58" fmla="*/ 2147483647 w 440"/>
              <a:gd name="T59" fmla="*/ 2147483647 h 338"/>
              <a:gd name="T60" fmla="*/ 2147483647 w 440"/>
              <a:gd name="T61" fmla="*/ 2147483647 h 338"/>
              <a:gd name="T62" fmla="*/ 2147483647 w 440"/>
              <a:gd name="T63" fmla="*/ 2147483647 h 338"/>
              <a:gd name="T64" fmla="*/ 2147483647 w 440"/>
              <a:gd name="T65" fmla="*/ 2147483647 h 338"/>
              <a:gd name="T66" fmla="*/ 2147483647 w 440"/>
              <a:gd name="T67" fmla="*/ 2147483647 h 338"/>
              <a:gd name="T68" fmla="*/ 2147483647 w 440"/>
              <a:gd name="T69" fmla="*/ 2147483647 h 338"/>
              <a:gd name="T70" fmla="*/ 2147483647 w 440"/>
              <a:gd name="T71" fmla="*/ 2147483647 h 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38"/>
              <a:gd name="T110" fmla="*/ 440 w 440"/>
              <a:gd name="T111" fmla="*/ 338 h 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38">
                <a:moveTo>
                  <a:pt x="0" y="8"/>
                </a:moveTo>
                <a:lnTo>
                  <a:pt x="239" y="0"/>
                </a:lnTo>
                <a:lnTo>
                  <a:pt x="248" y="26"/>
                </a:lnTo>
                <a:lnTo>
                  <a:pt x="266" y="73"/>
                </a:lnTo>
                <a:lnTo>
                  <a:pt x="236" y="148"/>
                </a:lnTo>
                <a:lnTo>
                  <a:pt x="217" y="187"/>
                </a:lnTo>
                <a:lnTo>
                  <a:pt x="366" y="178"/>
                </a:lnTo>
                <a:lnTo>
                  <a:pt x="374" y="231"/>
                </a:lnTo>
                <a:lnTo>
                  <a:pt x="329" y="225"/>
                </a:lnTo>
                <a:lnTo>
                  <a:pt x="309" y="247"/>
                </a:lnTo>
                <a:lnTo>
                  <a:pt x="331" y="263"/>
                </a:lnTo>
                <a:lnTo>
                  <a:pt x="373" y="246"/>
                </a:lnTo>
                <a:lnTo>
                  <a:pt x="373" y="272"/>
                </a:lnTo>
                <a:lnTo>
                  <a:pt x="397" y="251"/>
                </a:lnTo>
                <a:lnTo>
                  <a:pt x="413" y="252"/>
                </a:lnTo>
                <a:lnTo>
                  <a:pt x="393" y="294"/>
                </a:lnTo>
                <a:lnTo>
                  <a:pt x="429" y="304"/>
                </a:lnTo>
                <a:lnTo>
                  <a:pt x="440" y="328"/>
                </a:lnTo>
                <a:lnTo>
                  <a:pt x="423" y="334"/>
                </a:lnTo>
                <a:lnTo>
                  <a:pt x="401" y="318"/>
                </a:lnTo>
                <a:lnTo>
                  <a:pt x="357" y="306"/>
                </a:lnTo>
                <a:lnTo>
                  <a:pt x="366" y="335"/>
                </a:lnTo>
                <a:lnTo>
                  <a:pt x="344" y="338"/>
                </a:lnTo>
                <a:lnTo>
                  <a:pt x="327" y="311"/>
                </a:lnTo>
                <a:lnTo>
                  <a:pt x="316" y="327"/>
                </a:lnTo>
                <a:lnTo>
                  <a:pt x="252" y="325"/>
                </a:lnTo>
                <a:lnTo>
                  <a:pt x="252" y="308"/>
                </a:lnTo>
                <a:lnTo>
                  <a:pt x="228" y="288"/>
                </a:lnTo>
                <a:lnTo>
                  <a:pt x="180" y="284"/>
                </a:lnTo>
                <a:lnTo>
                  <a:pt x="220" y="306"/>
                </a:lnTo>
                <a:lnTo>
                  <a:pt x="162" y="316"/>
                </a:lnTo>
                <a:lnTo>
                  <a:pt x="74" y="297"/>
                </a:lnTo>
                <a:lnTo>
                  <a:pt x="40" y="299"/>
                </a:lnTo>
                <a:lnTo>
                  <a:pt x="56" y="190"/>
                </a:lnTo>
                <a:lnTo>
                  <a:pt x="5" y="101"/>
                </a:lnTo>
                <a:lnTo>
                  <a:pt x="2" y="3"/>
                </a:lnTo>
              </a:path>
            </a:pathLst>
          </a:custGeom>
          <a:solidFill>
            <a:srgbClr val="FFFFCC"/>
          </a:solidFill>
          <a:ln w="12700" cap="rnd">
            <a:solidFill>
              <a:schemeClr val="tx1"/>
            </a:solidFill>
            <a:round/>
            <a:headEnd/>
            <a:tailEnd/>
          </a:ln>
        </p:spPr>
        <p:txBody>
          <a:bodyPr/>
          <a:lstStyle/>
          <a:p>
            <a:endParaRPr lang="en-US"/>
          </a:p>
        </p:txBody>
      </p:sp>
      <p:sp>
        <p:nvSpPr>
          <p:cNvPr id="19509" name="Text Box 2129"/>
          <p:cNvSpPr txBox="1">
            <a:spLocks noChangeArrowheads="1"/>
          </p:cNvSpPr>
          <p:nvPr/>
        </p:nvSpPr>
        <p:spPr bwMode="auto">
          <a:xfrm>
            <a:off x="6069013" y="3289300"/>
            <a:ext cx="603250" cy="461963"/>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-5%</a:t>
            </a:r>
          </a:p>
          <a:p>
            <a:pPr algn="ctr" eaLnBrk="1" hangingPunct="1"/>
            <a:r>
              <a:rPr lang="en-US" sz="1200" b="1">
                <a:solidFill>
                  <a:srgbClr val="000000"/>
                </a:solidFill>
                <a:cs typeface="Arial" charset="0"/>
              </a:rPr>
              <a:t>AL</a:t>
            </a:r>
          </a:p>
        </p:txBody>
      </p:sp>
      <p:sp>
        <p:nvSpPr>
          <p:cNvPr id="19510" name="Text Box 2130"/>
          <p:cNvSpPr txBox="1">
            <a:spLocks noChangeArrowheads="1"/>
          </p:cNvSpPr>
          <p:nvPr/>
        </p:nvSpPr>
        <p:spPr bwMode="auto">
          <a:xfrm>
            <a:off x="852488" y="3703638"/>
            <a:ext cx="596900" cy="460375"/>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11%</a:t>
            </a:r>
          </a:p>
          <a:p>
            <a:pPr eaLnBrk="1" hangingPunct="1"/>
            <a:r>
              <a:rPr lang="en-US" sz="1200" b="1">
                <a:solidFill>
                  <a:srgbClr val="000000"/>
                </a:solidFill>
                <a:cs typeface="Arial" charset="0"/>
              </a:rPr>
              <a:t>AK</a:t>
            </a:r>
          </a:p>
        </p:txBody>
      </p:sp>
      <p:grpSp>
        <p:nvGrpSpPr>
          <p:cNvPr id="19511" name="Group 185"/>
          <p:cNvGrpSpPr>
            <a:grpSpLocks/>
          </p:cNvGrpSpPr>
          <p:nvPr/>
        </p:nvGrpSpPr>
        <p:grpSpPr bwMode="auto">
          <a:xfrm>
            <a:off x="7743825" y="3186113"/>
            <a:ext cx="1381125" cy="823912"/>
            <a:chOff x="7762875" y="4267199"/>
            <a:chExt cx="1485900" cy="1129513"/>
          </a:xfrm>
        </p:grpSpPr>
        <p:sp>
          <p:nvSpPr>
            <p:cNvPr id="19576" name="Rectangle 2178"/>
            <p:cNvSpPr>
              <a:spLocks noChangeArrowheads="1"/>
            </p:cNvSpPr>
            <p:nvPr/>
          </p:nvSpPr>
          <p:spPr bwMode="auto">
            <a:xfrm>
              <a:off x="7762875" y="4347546"/>
              <a:ext cx="160036" cy="135901"/>
            </a:xfrm>
            <a:prstGeom prst="rect">
              <a:avLst/>
            </a:prstGeom>
            <a:solidFill>
              <a:srgbClr val="FFFFCC"/>
            </a:solidFill>
            <a:ln w="9525">
              <a:solidFill>
                <a:schemeClr val="tx1"/>
              </a:solidFill>
              <a:miter lim="800000"/>
              <a:headEnd/>
              <a:tailEnd/>
            </a:ln>
          </p:spPr>
          <p:txBody>
            <a:bodyPr wrap="none" anchor="ctr"/>
            <a:lstStyle/>
            <a:p>
              <a:endParaRPr lang="en-US">
                <a:solidFill>
                  <a:srgbClr val="000000"/>
                </a:solidFill>
              </a:endParaRPr>
            </a:p>
          </p:txBody>
        </p:sp>
        <p:sp>
          <p:nvSpPr>
            <p:cNvPr id="19577" name="Text Box 2179"/>
            <p:cNvSpPr txBox="1">
              <a:spLocks noChangeArrowheads="1"/>
            </p:cNvSpPr>
            <p:nvPr/>
          </p:nvSpPr>
          <p:spPr bwMode="auto">
            <a:xfrm>
              <a:off x="7914881" y="4267199"/>
              <a:ext cx="1004263" cy="422200"/>
            </a:xfrm>
            <a:prstGeom prst="rect">
              <a:avLst/>
            </a:prstGeom>
            <a:noFill/>
            <a:ln w="9525">
              <a:noFill/>
              <a:miter lim="800000"/>
              <a:headEnd/>
              <a:tailEnd/>
            </a:ln>
          </p:spPr>
          <p:txBody>
            <a:bodyPr lIns="91394" tIns="45697" rIns="91394" bIns="45697">
              <a:spAutoFit/>
            </a:bodyPr>
            <a:lstStyle/>
            <a:p>
              <a:pPr eaLnBrk="1" hangingPunct="1">
                <a:spcBef>
                  <a:spcPct val="50000"/>
                </a:spcBef>
              </a:pPr>
              <a:r>
                <a:rPr lang="en-US" sz="1400" b="1">
                  <a:solidFill>
                    <a:srgbClr val="000000"/>
                  </a:solidFill>
                  <a:cs typeface="Arial" charset="0"/>
                </a:rPr>
                <a:t>≥ 0%</a:t>
              </a:r>
            </a:p>
          </p:txBody>
        </p:sp>
        <p:sp>
          <p:nvSpPr>
            <p:cNvPr id="19578" name="Rectangle 2180" descr="Wide upward diagonal"/>
            <p:cNvSpPr>
              <a:spLocks noChangeArrowheads="1"/>
            </p:cNvSpPr>
            <p:nvPr/>
          </p:nvSpPr>
          <p:spPr bwMode="auto">
            <a:xfrm>
              <a:off x="7762875" y="4568870"/>
              <a:ext cx="160036" cy="137195"/>
            </a:xfrm>
            <a:prstGeom prst="rect">
              <a:avLst/>
            </a:prstGeom>
            <a:pattFill prst="wdUpDiag">
              <a:fgClr>
                <a:srgbClr val="FF9966"/>
              </a:fgClr>
              <a:bgClr>
                <a:srgbClr val="FFFF99"/>
              </a:bgClr>
            </a:pattFill>
            <a:ln w="9525">
              <a:solidFill>
                <a:schemeClr val="tx1"/>
              </a:solidFill>
              <a:miter lim="800000"/>
              <a:headEnd/>
              <a:tailEnd/>
            </a:ln>
          </p:spPr>
          <p:txBody>
            <a:bodyPr wrap="none" anchor="ctr"/>
            <a:lstStyle/>
            <a:p>
              <a:endParaRPr lang="en-US">
                <a:solidFill>
                  <a:srgbClr val="000000"/>
                </a:solidFill>
              </a:endParaRPr>
            </a:p>
          </p:txBody>
        </p:sp>
        <p:sp>
          <p:nvSpPr>
            <p:cNvPr id="19579" name="Text Box 2181"/>
            <p:cNvSpPr txBox="1">
              <a:spLocks noChangeArrowheads="1"/>
            </p:cNvSpPr>
            <p:nvPr/>
          </p:nvSpPr>
          <p:spPr bwMode="auto">
            <a:xfrm>
              <a:off x="7925128" y="4502425"/>
              <a:ext cx="1245082" cy="422200"/>
            </a:xfrm>
            <a:prstGeom prst="rect">
              <a:avLst/>
            </a:prstGeom>
            <a:noFill/>
            <a:ln w="9525">
              <a:noFill/>
              <a:miter lim="800000"/>
              <a:headEnd/>
              <a:tailEnd/>
            </a:ln>
          </p:spPr>
          <p:txBody>
            <a:bodyPr lIns="91394" tIns="45697" rIns="91394" bIns="45697">
              <a:spAutoFit/>
            </a:bodyPr>
            <a:lstStyle/>
            <a:p>
              <a:pPr eaLnBrk="1" hangingPunct="1">
                <a:spcBef>
                  <a:spcPct val="50000"/>
                </a:spcBef>
              </a:pPr>
              <a:r>
                <a:rPr lang="en-US" sz="1400" b="1">
                  <a:solidFill>
                    <a:srgbClr val="000000"/>
                  </a:solidFill>
                  <a:cs typeface="Arial" charset="0"/>
                </a:rPr>
                <a:t>-9 to -1%</a:t>
              </a:r>
            </a:p>
          </p:txBody>
        </p:sp>
        <p:sp>
          <p:nvSpPr>
            <p:cNvPr id="19580" name="Rectangle 2182"/>
            <p:cNvSpPr>
              <a:spLocks noChangeArrowheads="1"/>
            </p:cNvSpPr>
            <p:nvPr/>
          </p:nvSpPr>
          <p:spPr bwMode="auto">
            <a:xfrm>
              <a:off x="7765953" y="5049053"/>
              <a:ext cx="160036" cy="137195"/>
            </a:xfrm>
            <a:prstGeom prst="rect">
              <a:avLst/>
            </a:prstGeom>
            <a:solidFill>
              <a:srgbClr val="800000"/>
            </a:solidFill>
            <a:ln w="9525">
              <a:solidFill>
                <a:schemeClr val="tx1"/>
              </a:solidFill>
              <a:miter lim="800000"/>
              <a:headEnd/>
              <a:tailEnd/>
            </a:ln>
          </p:spPr>
          <p:txBody>
            <a:bodyPr wrap="none" anchor="ctr"/>
            <a:lstStyle/>
            <a:p>
              <a:endParaRPr lang="en-US">
                <a:solidFill>
                  <a:srgbClr val="000000"/>
                </a:solidFill>
              </a:endParaRPr>
            </a:p>
          </p:txBody>
        </p:sp>
        <p:sp>
          <p:nvSpPr>
            <p:cNvPr id="19581" name="Text Box 2183"/>
            <p:cNvSpPr txBox="1">
              <a:spLocks noChangeArrowheads="1"/>
            </p:cNvSpPr>
            <p:nvPr/>
          </p:nvSpPr>
          <p:spPr bwMode="auto">
            <a:xfrm>
              <a:off x="7926836" y="4974512"/>
              <a:ext cx="1216047" cy="422200"/>
            </a:xfrm>
            <a:prstGeom prst="rect">
              <a:avLst/>
            </a:prstGeom>
            <a:noFill/>
            <a:ln w="9525">
              <a:noFill/>
              <a:miter lim="800000"/>
              <a:headEnd/>
              <a:tailEnd/>
            </a:ln>
          </p:spPr>
          <p:txBody>
            <a:bodyPr lIns="91394" tIns="45697" rIns="91394" bIns="45697">
              <a:spAutoFit/>
            </a:bodyPr>
            <a:lstStyle/>
            <a:p>
              <a:pPr eaLnBrk="1" hangingPunct="1">
                <a:spcBef>
                  <a:spcPct val="50000"/>
                </a:spcBef>
              </a:pPr>
              <a:r>
                <a:rPr lang="en-US" sz="1400" b="1">
                  <a:solidFill>
                    <a:srgbClr val="000000"/>
                  </a:solidFill>
                  <a:cs typeface="Arial" charset="0"/>
                </a:rPr>
                <a:t>≤-21%</a:t>
              </a:r>
            </a:p>
          </p:txBody>
        </p:sp>
        <p:sp>
          <p:nvSpPr>
            <p:cNvPr id="19582" name="Rectangle 2184"/>
            <p:cNvSpPr>
              <a:spLocks noChangeArrowheads="1"/>
            </p:cNvSpPr>
            <p:nvPr/>
          </p:nvSpPr>
          <p:spPr bwMode="auto">
            <a:xfrm>
              <a:off x="7765953" y="4805726"/>
              <a:ext cx="160036" cy="134607"/>
            </a:xfrm>
            <a:prstGeom prst="rect">
              <a:avLst/>
            </a:prstGeom>
            <a:solidFill>
              <a:srgbClr val="FFA623"/>
            </a:solidFill>
            <a:ln w="9525">
              <a:solidFill>
                <a:schemeClr val="tx1"/>
              </a:solidFill>
              <a:miter lim="800000"/>
              <a:headEnd/>
              <a:tailEnd/>
            </a:ln>
          </p:spPr>
          <p:txBody>
            <a:bodyPr wrap="none" anchor="ctr"/>
            <a:lstStyle/>
            <a:p>
              <a:endParaRPr lang="en-US">
                <a:solidFill>
                  <a:srgbClr val="000000"/>
                </a:solidFill>
              </a:endParaRPr>
            </a:p>
          </p:txBody>
        </p:sp>
        <p:sp>
          <p:nvSpPr>
            <p:cNvPr id="19583" name="Text Box 2185"/>
            <p:cNvSpPr txBox="1">
              <a:spLocks noChangeArrowheads="1"/>
            </p:cNvSpPr>
            <p:nvPr/>
          </p:nvSpPr>
          <p:spPr bwMode="auto">
            <a:xfrm>
              <a:off x="7926836" y="4734385"/>
              <a:ext cx="1321939" cy="422200"/>
            </a:xfrm>
            <a:prstGeom prst="rect">
              <a:avLst/>
            </a:prstGeom>
            <a:noFill/>
            <a:ln w="9525">
              <a:noFill/>
              <a:miter lim="800000"/>
              <a:headEnd/>
              <a:tailEnd/>
            </a:ln>
          </p:spPr>
          <p:txBody>
            <a:bodyPr lIns="91394" tIns="45697" rIns="91394" bIns="45697">
              <a:spAutoFit/>
            </a:bodyPr>
            <a:lstStyle/>
            <a:p>
              <a:pPr eaLnBrk="1" hangingPunct="1">
                <a:spcBef>
                  <a:spcPct val="50000"/>
                </a:spcBef>
              </a:pPr>
              <a:r>
                <a:rPr lang="en-US" sz="1400" b="1">
                  <a:solidFill>
                    <a:srgbClr val="000000"/>
                  </a:solidFill>
                  <a:cs typeface="Arial" charset="0"/>
                </a:rPr>
                <a:t>-20 to -10%</a:t>
              </a:r>
            </a:p>
          </p:txBody>
        </p:sp>
      </p:grpSp>
      <p:sp>
        <p:nvSpPr>
          <p:cNvPr id="3183" name="Line 2188"/>
          <p:cNvSpPr>
            <a:spLocks noChangeShapeType="1"/>
          </p:cNvSpPr>
          <p:nvPr/>
        </p:nvSpPr>
        <p:spPr bwMode="auto">
          <a:xfrm flipH="1" flipV="1">
            <a:off x="8143875" y="1985963"/>
            <a:ext cx="293688" cy="42862"/>
          </a:xfrm>
          <a:prstGeom prst="line">
            <a:avLst/>
          </a:prstGeom>
          <a:noFill/>
          <a:ln w="15875" cap="rnd">
            <a:solidFill>
              <a:schemeClr val="accent3">
                <a:lumMod val="65000"/>
              </a:schemeClr>
            </a:solidFill>
            <a:round/>
            <a:headEnd/>
            <a:tailEnd type="triangle" w="med" len="med"/>
          </a:ln>
        </p:spPr>
        <p:txBody>
          <a:bodyPr/>
          <a:lstStyle/>
          <a:p>
            <a:pPr>
              <a:defRPr/>
            </a:pPr>
            <a:endParaRPr lang="en-US">
              <a:solidFill>
                <a:srgbClr val="000000"/>
              </a:solidFill>
              <a:latin typeface="Times New Roman" charset="0"/>
            </a:endParaRPr>
          </a:p>
        </p:txBody>
      </p:sp>
      <p:sp>
        <p:nvSpPr>
          <p:cNvPr id="3184" name="Line 2189"/>
          <p:cNvSpPr>
            <a:spLocks noChangeShapeType="1"/>
          </p:cNvSpPr>
          <p:nvPr/>
        </p:nvSpPr>
        <p:spPr bwMode="auto">
          <a:xfrm flipH="1" flipV="1">
            <a:off x="8039100" y="2000250"/>
            <a:ext cx="139700" cy="142875"/>
          </a:xfrm>
          <a:prstGeom prst="line">
            <a:avLst/>
          </a:prstGeom>
          <a:noFill/>
          <a:ln w="15875" cap="rnd">
            <a:solidFill>
              <a:schemeClr val="accent3">
                <a:lumMod val="65000"/>
              </a:schemeClr>
            </a:solidFill>
            <a:round/>
            <a:headEnd/>
            <a:tailEnd type="triangle" w="med" len="med"/>
          </a:ln>
        </p:spPr>
        <p:txBody>
          <a:bodyPr/>
          <a:lstStyle/>
          <a:p>
            <a:pPr>
              <a:defRPr/>
            </a:pPr>
            <a:endParaRPr lang="en-US">
              <a:solidFill>
                <a:srgbClr val="000000"/>
              </a:solidFill>
              <a:latin typeface="Times New Roman" charset="0"/>
            </a:endParaRPr>
          </a:p>
        </p:txBody>
      </p:sp>
      <p:sp>
        <p:nvSpPr>
          <p:cNvPr id="3185" name="Line 2190"/>
          <p:cNvSpPr>
            <a:spLocks noChangeShapeType="1"/>
          </p:cNvSpPr>
          <p:nvPr/>
        </p:nvSpPr>
        <p:spPr bwMode="auto">
          <a:xfrm flipH="1" flipV="1">
            <a:off x="7524750" y="2563813"/>
            <a:ext cx="361950" cy="285750"/>
          </a:xfrm>
          <a:prstGeom prst="line">
            <a:avLst/>
          </a:prstGeom>
          <a:noFill/>
          <a:ln w="15875" cap="rnd">
            <a:solidFill>
              <a:schemeClr val="accent3">
                <a:lumMod val="65000"/>
              </a:schemeClr>
            </a:solidFill>
            <a:round/>
            <a:headEnd/>
            <a:tailEnd type="triangle" w="med" len="med"/>
          </a:ln>
        </p:spPr>
        <p:txBody>
          <a:bodyPr/>
          <a:lstStyle/>
          <a:p>
            <a:pPr>
              <a:defRPr/>
            </a:pPr>
            <a:endParaRPr lang="en-US">
              <a:solidFill>
                <a:srgbClr val="000000"/>
              </a:solidFill>
              <a:latin typeface="Times New Roman" charset="0"/>
            </a:endParaRPr>
          </a:p>
        </p:txBody>
      </p:sp>
      <p:sp>
        <p:nvSpPr>
          <p:cNvPr id="19515" name="Text Box 2191"/>
          <p:cNvSpPr txBox="1">
            <a:spLocks noChangeAspect="1" noChangeArrowheads="1"/>
          </p:cNvSpPr>
          <p:nvPr/>
        </p:nvSpPr>
        <p:spPr bwMode="auto">
          <a:xfrm>
            <a:off x="3048000" y="893763"/>
            <a:ext cx="3209925" cy="368300"/>
          </a:xfrm>
          <a:prstGeom prst="rect">
            <a:avLst/>
          </a:prstGeom>
          <a:solidFill>
            <a:schemeClr val="bg1"/>
          </a:solidFill>
          <a:ln w="12700">
            <a:noFill/>
            <a:miter lim="800000"/>
            <a:headEnd/>
            <a:tailEnd/>
          </a:ln>
        </p:spPr>
        <p:txBody>
          <a:bodyPr lIns="91418" tIns="45709" rIns="91418" bIns="45709">
            <a:spAutoFit/>
          </a:bodyPr>
          <a:lstStyle/>
          <a:p>
            <a:pPr>
              <a:spcBef>
                <a:spcPct val="50000"/>
              </a:spcBef>
            </a:pPr>
            <a:r>
              <a:rPr lang="en-US" b="1">
                <a:solidFill>
                  <a:srgbClr val="000000"/>
                </a:solidFill>
                <a:cs typeface="Arial" charset="0"/>
              </a:rPr>
              <a:t>United States -11%</a:t>
            </a:r>
          </a:p>
        </p:txBody>
      </p:sp>
      <p:sp>
        <p:nvSpPr>
          <p:cNvPr id="19516" name="Text Box 2210"/>
          <p:cNvSpPr txBox="1">
            <a:spLocks noChangeArrowheads="1"/>
          </p:cNvSpPr>
          <p:nvPr/>
        </p:nvSpPr>
        <p:spPr bwMode="auto">
          <a:xfrm>
            <a:off x="915988" y="4652963"/>
            <a:ext cx="6091237" cy="338137"/>
          </a:xfrm>
          <a:prstGeom prst="rect">
            <a:avLst/>
          </a:prstGeom>
          <a:noFill/>
          <a:ln w="9525">
            <a:noFill/>
            <a:miter lim="800000"/>
            <a:headEnd/>
            <a:tailEnd/>
          </a:ln>
        </p:spPr>
        <p:txBody>
          <a:bodyPr lIns="91382" tIns="45691" rIns="91382" bIns="45691">
            <a:spAutoFit/>
          </a:bodyPr>
          <a:lstStyle/>
          <a:p>
            <a:pPr eaLnBrk="1" hangingPunct="1">
              <a:spcBef>
                <a:spcPct val="50000"/>
              </a:spcBef>
            </a:pPr>
            <a:r>
              <a:rPr lang="en-US" sz="800">
                <a:solidFill>
                  <a:srgbClr val="808080"/>
                </a:solidFill>
                <a:cs typeface="Arial" charset="0"/>
              </a:rPr>
              <a:t>Source: Freddie Mac.  The Freddie Mac House Price Index for the U.S. is a value-weighted average of the state indexes where the value weights are based on Freddie Mac’s single-family credit guaranteed portfolio.</a:t>
            </a:r>
          </a:p>
        </p:txBody>
      </p:sp>
      <p:sp>
        <p:nvSpPr>
          <p:cNvPr id="19517" name="Text Box 2129"/>
          <p:cNvSpPr txBox="1">
            <a:spLocks noChangeArrowheads="1"/>
          </p:cNvSpPr>
          <p:nvPr/>
        </p:nvSpPr>
        <p:spPr bwMode="auto">
          <a:xfrm>
            <a:off x="5189538" y="3049588"/>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 2%</a:t>
            </a:r>
          </a:p>
          <a:p>
            <a:pPr eaLnBrk="1" hangingPunct="1"/>
            <a:r>
              <a:rPr lang="en-US" sz="1200" b="1">
                <a:solidFill>
                  <a:srgbClr val="000000"/>
                </a:solidFill>
                <a:cs typeface="Arial" charset="0"/>
              </a:rPr>
              <a:t>AR</a:t>
            </a:r>
          </a:p>
        </p:txBody>
      </p:sp>
      <p:sp>
        <p:nvSpPr>
          <p:cNvPr id="19518" name="Text Box 2129"/>
          <p:cNvSpPr txBox="1">
            <a:spLocks noChangeArrowheads="1"/>
          </p:cNvSpPr>
          <p:nvPr/>
        </p:nvSpPr>
        <p:spPr bwMode="auto">
          <a:xfrm>
            <a:off x="2312988" y="3125788"/>
            <a:ext cx="639762" cy="461962"/>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FFFFFF"/>
                </a:solidFill>
                <a:cs typeface="Arial" charset="0"/>
              </a:rPr>
              <a:t>-28%</a:t>
            </a:r>
          </a:p>
          <a:p>
            <a:pPr algn="ctr" eaLnBrk="1" hangingPunct="1"/>
            <a:r>
              <a:rPr lang="en-US" sz="1200" b="1">
                <a:solidFill>
                  <a:srgbClr val="FFFFFF"/>
                </a:solidFill>
                <a:cs typeface="Arial" charset="0"/>
              </a:rPr>
              <a:t>AZ</a:t>
            </a:r>
          </a:p>
        </p:txBody>
      </p:sp>
      <p:sp>
        <p:nvSpPr>
          <p:cNvPr id="19519" name="Text Box 2129"/>
          <p:cNvSpPr txBox="1">
            <a:spLocks noChangeArrowheads="1"/>
          </p:cNvSpPr>
          <p:nvPr/>
        </p:nvSpPr>
        <p:spPr bwMode="auto">
          <a:xfrm>
            <a:off x="1163638" y="2614613"/>
            <a:ext cx="639762" cy="461962"/>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-17%</a:t>
            </a:r>
          </a:p>
          <a:p>
            <a:pPr algn="ctr" eaLnBrk="1" hangingPunct="1"/>
            <a:r>
              <a:rPr lang="en-US" sz="1200" b="1">
                <a:cs typeface="Arial" charset="0"/>
              </a:rPr>
              <a:t>CA</a:t>
            </a:r>
          </a:p>
        </p:txBody>
      </p:sp>
      <p:sp>
        <p:nvSpPr>
          <p:cNvPr id="19520" name="Text Box 2129"/>
          <p:cNvSpPr txBox="1">
            <a:spLocks noChangeArrowheads="1"/>
          </p:cNvSpPr>
          <p:nvPr/>
        </p:nvSpPr>
        <p:spPr bwMode="auto">
          <a:xfrm>
            <a:off x="3332163" y="2541588"/>
            <a:ext cx="603250" cy="460375"/>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13%</a:t>
            </a:r>
          </a:p>
          <a:p>
            <a:pPr eaLnBrk="1" hangingPunct="1"/>
            <a:r>
              <a:rPr lang="en-US" sz="1200" b="1">
                <a:solidFill>
                  <a:srgbClr val="000000"/>
                </a:solidFill>
                <a:cs typeface="Arial" charset="0"/>
              </a:rPr>
              <a:t>CO</a:t>
            </a:r>
          </a:p>
        </p:txBody>
      </p:sp>
      <p:sp>
        <p:nvSpPr>
          <p:cNvPr id="19521" name="Text Box 2129"/>
          <p:cNvSpPr txBox="1">
            <a:spLocks noChangeArrowheads="1"/>
          </p:cNvSpPr>
          <p:nvPr/>
        </p:nvSpPr>
        <p:spPr bwMode="auto">
          <a:xfrm>
            <a:off x="8064500" y="2071688"/>
            <a:ext cx="890588" cy="276225"/>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CT -20%</a:t>
            </a:r>
          </a:p>
        </p:txBody>
      </p:sp>
      <p:sp>
        <p:nvSpPr>
          <p:cNvPr id="19522" name="Text Box 2129"/>
          <p:cNvSpPr txBox="1">
            <a:spLocks noChangeArrowheads="1"/>
          </p:cNvSpPr>
          <p:nvPr/>
        </p:nvSpPr>
        <p:spPr bwMode="auto">
          <a:xfrm>
            <a:off x="7756525" y="2754313"/>
            <a:ext cx="915988" cy="27781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DC 30%</a:t>
            </a:r>
          </a:p>
        </p:txBody>
      </p:sp>
      <p:sp>
        <p:nvSpPr>
          <p:cNvPr id="19523" name="Text Box 2129"/>
          <p:cNvSpPr txBox="1">
            <a:spLocks noChangeArrowheads="1"/>
          </p:cNvSpPr>
          <p:nvPr/>
        </p:nvSpPr>
        <p:spPr bwMode="auto">
          <a:xfrm>
            <a:off x="7829550" y="2351088"/>
            <a:ext cx="881063" cy="276225"/>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DE -</a:t>
            </a:r>
            <a:r>
              <a:rPr lang="en-US" sz="1100" b="1">
                <a:solidFill>
                  <a:srgbClr val="000000"/>
                </a:solidFill>
                <a:cs typeface="Arial" charset="0"/>
              </a:rPr>
              <a:t>12%</a:t>
            </a:r>
          </a:p>
        </p:txBody>
      </p:sp>
      <p:sp>
        <p:nvSpPr>
          <p:cNvPr id="19524" name="Text Box 2129"/>
          <p:cNvSpPr txBox="1">
            <a:spLocks noChangeArrowheads="1"/>
          </p:cNvSpPr>
          <p:nvPr/>
        </p:nvSpPr>
        <p:spPr bwMode="auto">
          <a:xfrm>
            <a:off x="6872288" y="3814763"/>
            <a:ext cx="639762" cy="461962"/>
          </a:xfrm>
          <a:prstGeom prst="rect">
            <a:avLst/>
          </a:prstGeom>
          <a:noFill/>
          <a:ln w="9525">
            <a:noFill/>
            <a:miter lim="800000"/>
            <a:headEnd/>
            <a:tailEnd/>
          </a:ln>
        </p:spPr>
        <p:txBody>
          <a:bodyPr lIns="91399" tIns="45700" rIns="91399" bIns="45700">
            <a:spAutoFit/>
          </a:bodyPr>
          <a:lstStyle/>
          <a:p>
            <a:pPr algn="r" eaLnBrk="1" hangingPunct="1"/>
            <a:r>
              <a:rPr lang="en-US" sz="1200" b="1">
                <a:solidFill>
                  <a:srgbClr val="FFFFFF"/>
                </a:solidFill>
                <a:cs typeface="Arial" charset="0"/>
              </a:rPr>
              <a:t>  -31%</a:t>
            </a:r>
          </a:p>
          <a:p>
            <a:pPr algn="r" eaLnBrk="1" hangingPunct="1"/>
            <a:r>
              <a:rPr lang="en-US" sz="1200" b="1">
                <a:solidFill>
                  <a:srgbClr val="FFFFFF"/>
                </a:solidFill>
                <a:cs typeface="Arial" charset="0"/>
              </a:rPr>
              <a:t>FL</a:t>
            </a:r>
          </a:p>
        </p:txBody>
      </p:sp>
      <p:sp>
        <p:nvSpPr>
          <p:cNvPr id="19525" name="Text Box 2129"/>
          <p:cNvSpPr txBox="1">
            <a:spLocks noChangeArrowheads="1"/>
          </p:cNvSpPr>
          <p:nvPr/>
        </p:nvSpPr>
        <p:spPr bwMode="auto">
          <a:xfrm>
            <a:off x="6491288" y="3255963"/>
            <a:ext cx="639762" cy="460375"/>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 -10%</a:t>
            </a:r>
          </a:p>
          <a:p>
            <a:pPr algn="ctr" eaLnBrk="1" hangingPunct="1"/>
            <a:r>
              <a:rPr lang="en-US" sz="1200" b="1">
                <a:cs typeface="Arial" charset="0"/>
              </a:rPr>
              <a:t>GA</a:t>
            </a:r>
          </a:p>
        </p:txBody>
      </p:sp>
      <p:sp>
        <p:nvSpPr>
          <p:cNvPr id="19526" name="Text Box 2130"/>
          <p:cNvSpPr txBox="1">
            <a:spLocks noChangeArrowheads="1"/>
          </p:cNvSpPr>
          <p:nvPr/>
        </p:nvSpPr>
        <p:spPr bwMode="auto">
          <a:xfrm>
            <a:off x="2214563" y="3938588"/>
            <a:ext cx="757237" cy="461962"/>
          </a:xfrm>
          <a:prstGeom prst="rect">
            <a:avLst/>
          </a:prstGeom>
          <a:noFill/>
          <a:ln w="9525">
            <a:noFill/>
            <a:miter lim="800000"/>
            <a:headEnd/>
            <a:tailEnd/>
          </a:ln>
        </p:spPr>
        <p:txBody>
          <a:bodyPr lIns="91399" tIns="45700" rIns="91399" bIns="45700">
            <a:spAutoFit/>
          </a:bodyPr>
          <a:lstStyle/>
          <a:p>
            <a:pPr algn="r" eaLnBrk="1" hangingPunct="1"/>
            <a:r>
              <a:rPr lang="en-US" sz="1200" b="1">
                <a:solidFill>
                  <a:srgbClr val="000000"/>
                </a:solidFill>
                <a:cs typeface="Arial" charset="0"/>
              </a:rPr>
              <a:t>  5%</a:t>
            </a:r>
          </a:p>
          <a:p>
            <a:pPr algn="r" eaLnBrk="1" hangingPunct="1"/>
            <a:r>
              <a:rPr lang="en-US" sz="1200" b="1">
                <a:solidFill>
                  <a:srgbClr val="000000"/>
                </a:solidFill>
                <a:cs typeface="Arial" charset="0"/>
              </a:rPr>
              <a:t>HI</a:t>
            </a:r>
          </a:p>
        </p:txBody>
      </p:sp>
      <p:sp>
        <p:nvSpPr>
          <p:cNvPr id="19527" name="Text Box 2129"/>
          <p:cNvSpPr txBox="1">
            <a:spLocks noChangeArrowheads="1"/>
          </p:cNvSpPr>
          <p:nvPr/>
        </p:nvSpPr>
        <p:spPr bwMode="auto">
          <a:xfrm>
            <a:off x="4951413" y="2049463"/>
            <a:ext cx="603250" cy="461962"/>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5%</a:t>
            </a:r>
          </a:p>
          <a:p>
            <a:pPr algn="ctr" eaLnBrk="1" hangingPunct="1"/>
            <a:r>
              <a:rPr lang="en-US" sz="1200" b="1">
                <a:solidFill>
                  <a:srgbClr val="000000"/>
                </a:solidFill>
                <a:cs typeface="Arial" charset="0"/>
              </a:rPr>
              <a:t>IA</a:t>
            </a:r>
          </a:p>
        </p:txBody>
      </p:sp>
      <p:sp>
        <p:nvSpPr>
          <p:cNvPr id="19528" name="Text Box 2129"/>
          <p:cNvSpPr txBox="1">
            <a:spLocks noChangeArrowheads="1"/>
          </p:cNvSpPr>
          <p:nvPr/>
        </p:nvSpPr>
        <p:spPr bwMode="auto">
          <a:xfrm>
            <a:off x="2132013" y="1709738"/>
            <a:ext cx="639762" cy="461962"/>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-12%</a:t>
            </a:r>
          </a:p>
          <a:p>
            <a:pPr algn="ctr" eaLnBrk="1" hangingPunct="1"/>
            <a:r>
              <a:rPr lang="en-US" sz="1200" b="1">
                <a:cs typeface="Arial" charset="0"/>
              </a:rPr>
              <a:t>ID</a:t>
            </a:r>
          </a:p>
        </p:txBody>
      </p:sp>
      <p:sp>
        <p:nvSpPr>
          <p:cNvPr id="19529" name="Text Box 2129"/>
          <p:cNvSpPr txBox="1">
            <a:spLocks noChangeArrowheads="1"/>
          </p:cNvSpPr>
          <p:nvPr/>
        </p:nvSpPr>
        <p:spPr bwMode="auto">
          <a:xfrm>
            <a:off x="5465763" y="2317750"/>
            <a:ext cx="682625" cy="461963"/>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-20%</a:t>
            </a:r>
          </a:p>
          <a:p>
            <a:pPr algn="ctr" eaLnBrk="1" hangingPunct="1"/>
            <a:r>
              <a:rPr lang="en-US" sz="1200" b="1">
                <a:cs typeface="Arial" charset="0"/>
              </a:rPr>
              <a:t>IL</a:t>
            </a:r>
          </a:p>
        </p:txBody>
      </p:sp>
      <p:sp>
        <p:nvSpPr>
          <p:cNvPr id="19530" name="Text Box 2129"/>
          <p:cNvSpPr txBox="1">
            <a:spLocks noChangeArrowheads="1"/>
          </p:cNvSpPr>
          <p:nvPr/>
        </p:nvSpPr>
        <p:spPr bwMode="auto">
          <a:xfrm>
            <a:off x="5891213" y="2309813"/>
            <a:ext cx="684212" cy="461962"/>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0%</a:t>
            </a:r>
          </a:p>
          <a:p>
            <a:pPr algn="ctr" eaLnBrk="1" hangingPunct="1"/>
            <a:r>
              <a:rPr lang="en-US" sz="1200" b="1">
                <a:solidFill>
                  <a:srgbClr val="000000"/>
                </a:solidFill>
                <a:cs typeface="Arial" charset="0"/>
              </a:rPr>
              <a:t>IN</a:t>
            </a:r>
          </a:p>
        </p:txBody>
      </p:sp>
      <p:sp>
        <p:nvSpPr>
          <p:cNvPr id="19531" name="Text Box 2129"/>
          <p:cNvSpPr txBox="1">
            <a:spLocks noChangeArrowheads="1"/>
          </p:cNvSpPr>
          <p:nvPr/>
        </p:nvSpPr>
        <p:spPr bwMode="auto">
          <a:xfrm>
            <a:off x="4322763" y="2554288"/>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5%</a:t>
            </a:r>
          </a:p>
          <a:p>
            <a:pPr eaLnBrk="1" hangingPunct="1"/>
            <a:r>
              <a:rPr lang="en-US" sz="1200" b="1">
                <a:solidFill>
                  <a:srgbClr val="000000"/>
                </a:solidFill>
                <a:cs typeface="Arial" charset="0"/>
              </a:rPr>
              <a:t>KS</a:t>
            </a:r>
          </a:p>
        </p:txBody>
      </p:sp>
      <p:sp>
        <p:nvSpPr>
          <p:cNvPr id="19532" name="Text Box 2129"/>
          <p:cNvSpPr txBox="1">
            <a:spLocks noChangeArrowheads="1"/>
          </p:cNvSpPr>
          <p:nvPr/>
        </p:nvSpPr>
        <p:spPr bwMode="auto">
          <a:xfrm>
            <a:off x="6148388" y="2725738"/>
            <a:ext cx="758825" cy="276225"/>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KY 2%</a:t>
            </a:r>
          </a:p>
        </p:txBody>
      </p:sp>
      <p:sp>
        <p:nvSpPr>
          <p:cNvPr id="19533" name="Text Box 2129"/>
          <p:cNvSpPr txBox="1">
            <a:spLocks noChangeArrowheads="1"/>
          </p:cNvSpPr>
          <p:nvPr/>
        </p:nvSpPr>
        <p:spPr bwMode="auto">
          <a:xfrm>
            <a:off x="5265738" y="3522663"/>
            <a:ext cx="525462" cy="460375"/>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6%</a:t>
            </a:r>
          </a:p>
          <a:p>
            <a:pPr algn="ctr" eaLnBrk="1" hangingPunct="1"/>
            <a:r>
              <a:rPr lang="en-US" sz="1200" b="1">
                <a:solidFill>
                  <a:srgbClr val="000000"/>
                </a:solidFill>
                <a:cs typeface="Arial" charset="0"/>
              </a:rPr>
              <a:t>LA</a:t>
            </a:r>
          </a:p>
        </p:txBody>
      </p:sp>
      <p:sp>
        <p:nvSpPr>
          <p:cNvPr id="19534" name="Text Box 2129"/>
          <p:cNvSpPr txBox="1">
            <a:spLocks noChangeArrowheads="1"/>
          </p:cNvSpPr>
          <p:nvPr/>
        </p:nvSpPr>
        <p:spPr bwMode="auto">
          <a:xfrm>
            <a:off x="7620000" y="1762125"/>
            <a:ext cx="771525" cy="246063"/>
          </a:xfrm>
          <a:prstGeom prst="rect">
            <a:avLst/>
          </a:prstGeom>
          <a:noFill/>
          <a:ln w="9525">
            <a:noFill/>
            <a:miter lim="800000"/>
            <a:headEnd/>
            <a:tailEnd/>
          </a:ln>
        </p:spPr>
        <p:txBody>
          <a:bodyPr lIns="91399" tIns="45700" rIns="91399" bIns="45700">
            <a:spAutoFit/>
          </a:bodyPr>
          <a:lstStyle/>
          <a:p>
            <a:pPr algn="ctr" eaLnBrk="1" hangingPunct="1"/>
            <a:r>
              <a:rPr lang="en-US" sz="1000" b="1">
                <a:solidFill>
                  <a:srgbClr val="000000"/>
                </a:solidFill>
                <a:cs typeface="Arial" charset="0"/>
              </a:rPr>
              <a:t>-7%</a:t>
            </a:r>
          </a:p>
        </p:txBody>
      </p:sp>
      <p:sp>
        <p:nvSpPr>
          <p:cNvPr id="19535" name="Text Box 2129"/>
          <p:cNvSpPr txBox="1">
            <a:spLocks noChangeArrowheads="1"/>
          </p:cNvSpPr>
          <p:nvPr/>
        </p:nvSpPr>
        <p:spPr bwMode="auto">
          <a:xfrm>
            <a:off x="7180263" y="2325688"/>
            <a:ext cx="771525" cy="277812"/>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-20%</a:t>
            </a:r>
          </a:p>
        </p:txBody>
      </p:sp>
      <p:sp>
        <p:nvSpPr>
          <p:cNvPr id="19536" name="Text Box 2129"/>
          <p:cNvSpPr txBox="1">
            <a:spLocks noChangeArrowheads="1"/>
          </p:cNvSpPr>
          <p:nvPr/>
        </p:nvSpPr>
        <p:spPr bwMode="auto">
          <a:xfrm>
            <a:off x="7951788" y="1114425"/>
            <a:ext cx="666750" cy="461963"/>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-7%</a:t>
            </a:r>
          </a:p>
          <a:p>
            <a:pPr algn="ctr" eaLnBrk="1" hangingPunct="1"/>
            <a:r>
              <a:rPr lang="en-US" sz="1200" b="1">
                <a:solidFill>
                  <a:srgbClr val="000000"/>
                </a:solidFill>
                <a:cs typeface="Arial" charset="0"/>
              </a:rPr>
              <a:t>ME</a:t>
            </a:r>
          </a:p>
        </p:txBody>
      </p:sp>
      <p:sp>
        <p:nvSpPr>
          <p:cNvPr id="19537" name="Text Box 2129"/>
          <p:cNvSpPr txBox="1">
            <a:spLocks noChangeArrowheads="1"/>
          </p:cNvSpPr>
          <p:nvPr/>
        </p:nvSpPr>
        <p:spPr bwMode="auto">
          <a:xfrm>
            <a:off x="5961063" y="1835150"/>
            <a:ext cx="639762" cy="461963"/>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-14%</a:t>
            </a:r>
          </a:p>
          <a:p>
            <a:pPr algn="ctr" eaLnBrk="1" hangingPunct="1"/>
            <a:r>
              <a:rPr lang="en-US" sz="1200" b="1">
                <a:cs typeface="Arial" charset="0"/>
              </a:rPr>
              <a:t>MI</a:t>
            </a:r>
          </a:p>
        </p:txBody>
      </p:sp>
      <p:sp>
        <p:nvSpPr>
          <p:cNvPr id="19538" name="Text Box 2129"/>
          <p:cNvSpPr txBox="1">
            <a:spLocks noChangeArrowheads="1"/>
          </p:cNvSpPr>
          <p:nvPr/>
        </p:nvSpPr>
        <p:spPr bwMode="auto">
          <a:xfrm>
            <a:off x="4779963" y="1547813"/>
            <a:ext cx="639762" cy="461962"/>
          </a:xfrm>
          <a:prstGeom prst="rect">
            <a:avLst/>
          </a:prstGeom>
          <a:noFill/>
          <a:ln w="9525">
            <a:noFill/>
            <a:miter lim="800000"/>
            <a:headEnd/>
            <a:tailEnd/>
          </a:ln>
        </p:spPr>
        <p:txBody>
          <a:bodyPr lIns="91399" tIns="45700" rIns="91399" bIns="45700">
            <a:spAutoFit/>
          </a:bodyPr>
          <a:lstStyle/>
          <a:p>
            <a:pPr algn="ctr" eaLnBrk="1" hangingPunct="1"/>
            <a:r>
              <a:rPr lang="en-US" sz="1200" b="1">
                <a:cs typeface="Arial" charset="0"/>
              </a:rPr>
              <a:t>-11%</a:t>
            </a:r>
          </a:p>
          <a:p>
            <a:pPr algn="ctr" eaLnBrk="1" hangingPunct="1"/>
            <a:r>
              <a:rPr lang="en-US" sz="1200" b="1">
                <a:cs typeface="Arial" charset="0"/>
              </a:rPr>
              <a:t>MN</a:t>
            </a:r>
          </a:p>
        </p:txBody>
      </p:sp>
      <p:sp>
        <p:nvSpPr>
          <p:cNvPr id="19539" name="Text Box 2129"/>
          <p:cNvSpPr txBox="1">
            <a:spLocks noChangeArrowheads="1"/>
          </p:cNvSpPr>
          <p:nvPr/>
        </p:nvSpPr>
        <p:spPr bwMode="auto">
          <a:xfrm>
            <a:off x="5122863" y="2566988"/>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-8%</a:t>
            </a:r>
          </a:p>
          <a:p>
            <a:pPr eaLnBrk="1" hangingPunct="1"/>
            <a:r>
              <a:rPr lang="en-US" sz="1200" b="1">
                <a:solidFill>
                  <a:srgbClr val="000000"/>
                </a:solidFill>
                <a:cs typeface="Arial" charset="0"/>
              </a:rPr>
              <a:t>MO</a:t>
            </a:r>
          </a:p>
        </p:txBody>
      </p:sp>
      <p:sp>
        <p:nvSpPr>
          <p:cNvPr id="19540" name="Text Box 2129"/>
          <p:cNvSpPr txBox="1">
            <a:spLocks noChangeArrowheads="1"/>
          </p:cNvSpPr>
          <p:nvPr/>
        </p:nvSpPr>
        <p:spPr bwMode="auto">
          <a:xfrm>
            <a:off x="5586413" y="3344863"/>
            <a:ext cx="639762" cy="461962"/>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-2%</a:t>
            </a:r>
          </a:p>
          <a:p>
            <a:pPr algn="ctr" eaLnBrk="1" hangingPunct="1"/>
            <a:r>
              <a:rPr lang="en-US" sz="1200" b="1">
                <a:solidFill>
                  <a:srgbClr val="000000"/>
                </a:solidFill>
                <a:cs typeface="Arial" charset="0"/>
              </a:rPr>
              <a:t>MS</a:t>
            </a:r>
          </a:p>
        </p:txBody>
      </p:sp>
      <p:sp>
        <p:nvSpPr>
          <p:cNvPr id="19541" name="Text Box 2129"/>
          <p:cNvSpPr txBox="1">
            <a:spLocks noChangeArrowheads="1"/>
          </p:cNvSpPr>
          <p:nvPr/>
        </p:nvSpPr>
        <p:spPr bwMode="auto">
          <a:xfrm>
            <a:off x="2922588" y="1349375"/>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8%</a:t>
            </a:r>
          </a:p>
          <a:p>
            <a:pPr eaLnBrk="1" hangingPunct="1"/>
            <a:r>
              <a:rPr lang="en-US" sz="1200" b="1">
                <a:solidFill>
                  <a:srgbClr val="000000"/>
                </a:solidFill>
                <a:cs typeface="Arial" charset="0"/>
              </a:rPr>
              <a:t>MT</a:t>
            </a:r>
          </a:p>
        </p:txBody>
      </p:sp>
      <p:sp>
        <p:nvSpPr>
          <p:cNvPr id="19542" name="Text Box 2129"/>
          <p:cNvSpPr txBox="1">
            <a:spLocks noChangeArrowheads="1"/>
          </p:cNvSpPr>
          <p:nvPr/>
        </p:nvSpPr>
        <p:spPr bwMode="auto">
          <a:xfrm>
            <a:off x="6831013" y="2879725"/>
            <a:ext cx="788987" cy="277813"/>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NC -3%</a:t>
            </a:r>
          </a:p>
        </p:txBody>
      </p:sp>
      <p:sp>
        <p:nvSpPr>
          <p:cNvPr id="19543" name="Text Box 2129"/>
          <p:cNvSpPr txBox="1">
            <a:spLocks noChangeArrowheads="1"/>
          </p:cNvSpPr>
          <p:nvPr/>
        </p:nvSpPr>
        <p:spPr bwMode="auto">
          <a:xfrm>
            <a:off x="4075113" y="1287463"/>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50%</a:t>
            </a:r>
          </a:p>
          <a:p>
            <a:pPr eaLnBrk="1" hangingPunct="1"/>
            <a:r>
              <a:rPr lang="en-US" sz="1200" b="1">
                <a:solidFill>
                  <a:srgbClr val="000000"/>
                </a:solidFill>
                <a:cs typeface="Arial" charset="0"/>
              </a:rPr>
              <a:t>ND</a:t>
            </a:r>
          </a:p>
        </p:txBody>
      </p:sp>
      <p:sp>
        <p:nvSpPr>
          <p:cNvPr id="19544" name="Text Box 2129"/>
          <p:cNvSpPr txBox="1">
            <a:spLocks noChangeArrowheads="1"/>
          </p:cNvSpPr>
          <p:nvPr/>
        </p:nvSpPr>
        <p:spPr bwMode="auto">
          <a:xfrm>
            <a:off x="4160838" y="2112963"/>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7%</a:t>
            </a:r>
          </a:p>
          <a:p>
            <a:pPr eaLnBrk="1" hangingPunct="1"/>
            <a:r>
              <a:rPr lang="en-US" sz="1200" b="1">
                <a:solidFill>
                  <a:srgbClr val="000000"/>
                </a:solidFill>
                <a:cs typeface="Arial" charset="0"/>
              </a:rPr>
              <a:t>NE</a:t>
            </a:r>
          </a:p>
        </p:txBody>
      </p:sp>
      <p:sp>
        <p:nvSpPr>
          <p:cNvPr id="19545" name="Text Box 2129"/>
          <p:cNvSpPr txBox="1">
            <a:spLocks noChangeArrowheads="1"/>
          </p:cNvSpPr>
          <p:nvPr/>
        </p:nvSpPr>
        <p:spPr bwMode="auto">
          <a:xfrm>
            <a:off x="3190875" y="3197225"/>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-11%</a:t>
            </a:r>
          </a:p>
          <a:p>
            <a:pPr eaLnBrk="1" hangingPunct="1"/>
            <a:r>
              <a:rPr lang="en-US" sz="1200" b="1">
                <a:solidFill>
                  <a:srgbClr val="000000"/>
                </a:solidFill>
                <a:cs typeface="Arial" charset="0"/>
              </a:rPr>
              <a:t>NM</a:t>
            </a:r>
          </a:p>
        </p:txBody>
      </p:sp>
      <p:sp>
        <p:nvSpPr>
          <p:cNvPr id="19546" name="Text Box 2129"/>
          <p:cNvSpPr txBox="1">
            <a:spLocks noChangeArrowheads="1"/>
          </p:cNvSpPr>
          <p:nvPr/>
        </p:nvSpPr>
        <p:spPr bwMode="auto">
          <a:xfrm>
            <a:off x="1722438" y="2352675"/>
            <a:ext cx="639762" cy="461963"/>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FFFFFF"/>
                </a:solidFill>
                <a:cs typeface="Arial" charset="0"/>
              </a:rPr>
              <a:t>-36%</a:t>
            </a:r>
          </a:p>
          <a:p>
            <a:pPr algn="ctr" eaLnBrk="1" hangingPunct="1"/>
            <a:r>
              <a:rPr lang="en-US" sz="1200" b="1">
                <a:solidFill>
                  <a:srgbClr val="FFFFFF"/>
                </a:solidFill>
                <a:cs typeface="Arial" charset="0"/>
              </a:rPr>
              <a:t>NV</a:t>
            </a:r>
          </a:p>
        </p:txBody>
      </p:sp>
      <p:sp>
        <p:nvSpPr>
          <p:cNvPr id="19547" name="Text Box 2129"/>
          <p:cNvSpPr txBox="1">
            <a:spLocks noChangeArrowheads="1"/>
          </p:cNvSpPr>
          <p:nvPr/>
        </p:nvSpPr>
        <p:spPr bwMode="auto">
          <a:xfrm>
            <a:off x="7285038" y="1589088"/>
            <a:ext cx="603250" cy="460375"/>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-9%</a:t>
            </a:r>
          </a:p>
          <a:p>
            <a:pPr eaLnBrk="1" hangingPunct="1"/>
            <a:r>
              <a:rPr lang="en-US" sz="1200" b="1">
                <a:solidFill>
                  <a:srgbClr val="000000"/>
                </a:solidFill>
                <a:cs typeface="Arial" charset="0"/>
              </a:rPr>
              <a:t>NY</a:t>
            </a:r>
          </a:p>
        </p:txBody>
      </p:sp>
      <p:sp>
        <p:nvSpPr>
          <p:cNvPr id="19548" name="Text Box 2129"/>
          <p:cNvSpPr txBox="1">
            <a:spLocks noChangeArrowheads="1"/>
          </p:cNvSpPr>
          <p:nvPr/>
        </p:nvSpPr>
        <p:spPr bwMode="auto">
          <a:xfrm>
            <a:off x="6427788" y="2173288"/>
            <a:ext cx="622300" cy="46196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-9%</a:t>
            </a:r>
          </a:p>
          <a:p>
            <a:pPr eaLnBrk="1" hangingPunct="1"/>
            <a:r>
              <a:rPr lang="en-US" sz="1200" b="1">
                <a:solidFill>
                  <a:srgbClr val="000000"/>
                </a:solidFill>
                <a:cs typeface="Arial" charset="0"/>
              </a:rPr>
              <a:t>OH</a:t>
            </a:r>
          </a:p>
        </p:txBody>
      </p:sp>
      <p:sp>
        <p:nvSpPr>
          <p:cNvPr id="19549" name="Text Box 2129"/>
          <p:cNvSpPr txBox="1">
            <a:spLocks noChangeArrowheads="1"/>
          </p:cNvSpPr>
          <p:nvPr/>
        </p:nvSpPr>
        <p:spPr bwMode="auto">
          <a:xfrm>
            <a:off x="4483100" y="2987675"/>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11%</a:t>
            </a:r>
          </a:p>
          <a:p>
            <a:pPr eaLnBrk="1" hangingPunct="1"/>
            <a:r>
              <a:rPr lang="en-US" sz="1200" b="1">
                <a:solidFill>
                  <a:srgbClr val="000000"/>
                </a:solidFill>
                <a:cs typeface="Arial" charset="0"/>
              </a:rPr>
              <a:t>OK</a:t>
            </a:r>
          </a:p>
        </p:txBody>
      </p:sp>
      <p:sp>
        <p:nvSpPr>
          <p:cNvPr id="19550" name="Text Box 2129"/>
          <p:cNvSpPr txBox="1">
            <a:spLocks noChangeArrowheads="1"/>
          </p:cNvSpPr>
          <p:nvPr/>
        </p:nvSpPr>
        <p:spPr bwMode="auto">
          <a:xfrm>
            <a:off x="1474788" y="1590675"/>
            <a:ext cx="639762" cy="46196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-7%</a:t>
            </a:r>
          </a:p>
          <a:p>
            <a:pPr eaLnBrk="1" hangingPunct="1"/>
            <a:r>
              <a:rPr lang="en-US" sz="1200" b="1">
                <a:cs typeface="Arial" charset="0"/>
              </a:rPr>
              <a:t>OR</a:t>
            </a:r>
          </a:p>
        </p:txBody>
      </p:sp>
      <p:sp>
        <p:nvSpPr>
          <p:cNvPr id="19551" name="Text Box 2129"/>
          <p:cNvSpPr txBox="1">
            <a:spLocks noChangeArrowheads="1"/>
          </p:cNvSpPr>
          <p:nvPr/>
        </p:nvSpPr>
        <p:spPr bwMode="auto">
          <a:xfrm>
            <a:off x="6938963" y="1963738"/>
            <a:ext cx="665162" cy="461962"/>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-5%</a:t>
            </a:r>
          </a:p>
          <a:p>
            <a:pPr algn="ctr" eaLnBrk="1" hangingPunct="1"/>
            <a:r>
              <a:rPr lang="en-US" sz="1200" b="1">
                <a:solidFill>
                  <a:srgbClr val="000000"/>
                </a:solidFill>
                <a:cs typeface="Arial" charset="0"/>
              </a:rPr>
              <a:t>PA</a:t>
            </a:r>
          </a:p>
        </p:txBody>
      </p:sp>
      <p:sp>
        <p:nvSpPr>
          <p:cNvPr id="19552" name="Text Box 2129"/>
          <p:cNvSpPr txBox="1">
            <a:spLocks noChangeArrowheads="1"/>
          </p:cNvSpPr>
          <p:nvPr/>
        </p:nvSpPr>
        <p:spPr bwMode="auto">
          <a:xfrm>
            <a:off x="8351838" y="1935163"/>
            <a:ext cx="773112" cy="276225"/>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RI -22%</a:t>
            </a:r>
          </a:p>
        </p:txBody>
      </p:sp>
      <p:sp>
        <p:nvSpPr>
          <p:cNvPr id="19553" name="Text Box 2129"/>
          <p:cNvSpPr txBox="1">
            <a:spLocks noChangeArrowheads="1"/>
          </p:cNvSpPr>
          <p:nvPr/>
        </p:nvSpPr>
        <p:spPr bwMode="auto">
          <a:xfrm>
            <a:off x="6850063" y="3060700"/>
            <a:ext cx="603250" cy="461963"/>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-3%</a:t>
            </a:r>
          </a:p>
          <a:p>
            <a:pPr algn="ctr" eaLnBrk="1" hangingPunct="1"/>
            <a:r>
              <a:rPr lang="en-US" sz="1200" b="1">
                <a:solidFill>
                  <a:srgbClr val="000000"/>
                </a:solidFill>
                <a:cs typeface="Arial" charset="0"/>
              </a:rPr>
              <a:t>SC</a:t>
            </a:r>
          </a:p>
        </p:txBody>
      </p:sp>
      <p:sp>
        <p:nvSpPr>
          <p:cNvPr id="19554" name="Text Box 2129"/>
          <p:cNvSpPr txBox="1">
            <a:spLocks noChangeArrowheads="1"/>
          </p:cNvSpPr>
          <p:nvPr/>
        </p:nvSpPr>
        <p:spPr bwMode="auto">
          <a:xfrm>
            <a:off x="4094163" y="1697038"/>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14%</a:t>
            </a:r>
          </a:p>
          <a:p>
            <a:pPr eaLnBrk="1" hangingPunct="1"/>
            <a:r>
              <a:rPr lang="en-US" sz="1200" b="1">
                <a:solidFill>
                  <a:srgbClr val="000000"/>
                </a:solidFill>
                <a:cs typeface="Arial" charset="0"/>
              </a:rPr>
              <a:t>SD</a:t>
            </a:r>
          </a:p>
        </p:txBody>
      </p:sp>
      <p:sp>
        <p:nvSpPr>
          <p:cNvPr id="19555" name="Text Box 2129"/>
          <p:cNvSpPr txBox="1">
            <a:spLocks noChangeArrowheads="1"/>
          </p:cNvSpPr>
          <p:nvPr/>
        </p:nvSpPr>
        <p:spPr bwMode="auto">
          <a:xfrm>
            <a:off x="5984875" y="2944813"/>
            <a:ext cx="815975" cy="276225"/>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TN 4%</a:t>
            </a:r>
          </a:p>
        </p:txBody>
      </p:sp>
      <p:sp>
        <p:nvSpPr>
          <p:cNvPr id="19556" name="Text Box 2129"/>
          <p:cNvSpPr txBox="1">
            <a:spLocks noChangeArrowheads="1"/>
          </p:cNvSpPr>
          <p:nvPr/>
        </p:nvSpPr>
        <p:spPr bwMode="auto">
          <a:xfrm>
            <a:off x="4237038" y="3598863"/>
            <a:ext cx="603250" cy="460375"/>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24%</a:t>
            </a:r>
          </a:p>
          <a:p>
            <a:pPr eaLnBrk="1" hangingPunct="1"/>
            <a:r>
              <a:rPr lang="en-US" sz="1200" b="1">
                <a:solidFill>
                  <a:srgbClr val="000000"/>
                </a:solidFill>
                <a:cs typeface="Arial" charset="0"/>
              </a:rPr>
              <a:t>TX</a:t>
            </a:r>
          </a:p>
        </p:txBody>
      </p:sp>
      <p:sp>
        <p:nvSpPr>
          <p:cNvPr id="19557" name="Text Box 2129"/>
          <p:cNvSpPr txBox="1">
            <a:spLocks noChangeArrowheads="1"/>
          </p:cNvSpPr>
          <p:nvPr/>
        </p:nvSpPr>
        <p:spPr bwMode="auto">
          <a:xfrm>
            <a:off x="2484438" y="2501900"/>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3%</a:t>
            </a:r>
          </a:p>
          <a:p>
            <a:pPr eaLnBrk="1" hangingPunct="1"/>
            <a:r>
              <a:rPr lang="en-US" sz="1200" b="1">
                <a:solidFill>
                  <a:srgbClr val="000000"/>
                </a:solidFill>
                <a:cs typeface="Arial" charset="0"/>
              </a:rPr>
              <a:t>UT</a:t>
            </a:r>
          </a:p>
        </p:txBody>
      </p:sp>
      <p:sp>
        <p:nvSpPr>
          <p:cNvPr id="19558" name="Text Box 2129"/>
          <p:cNvSpPr txBox="1">
            <a:spLocks noChangeArrowheads="1"/>
          </p:cNvSpPr>
          <p:nvPr/>
        </p:nvSpPr>
        <p:spPr bwMode="auto">
          <a:xfrm>
            <a:off x="7094538" y="2478088"/>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-10%</a:t>
            </a:r>
          </a:p>
          <a:p>
            <a:pPr eaLnBrk="1" hangingPunct="1"/>
            <a:r>
              <a:rPr lang="en-US" sz="1200" b="1">
                <a:solidFill>
                  <a:srgbClr val="000000"/>
                </a:solidFill>
                <a:cs typeface="Arial" charset="0"/>
              </a:rPr>
              <a:t>VA</a:t>
            </a:r>
          </a:p>
        </p:txBody>
      </p:sp>
      <p:sp>
        <p:nvSpPr>
          <p:cNvPr id="19559" name="Text Box 2129"/>
          <p:cNvSpPr txBox="1">
            <a:spLocks noChangeArrowheads="1"/>
          </p:cNvSpPr>
          <p:nvPr/>
        </p:nvSpPr>
        <p:spPr bwMode="auto">
          <a:xfrm>
            <a:off x="7545388" y="1390650"/>
            <a:ext cx="512762" cy="615950"/>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-3%</a:t>
            </a:r>
          </a:p>
          <a:p>
            <a:pPr eaLnBrk="1" hangingPunct="1"/>
            <a:r>
              <a:rPr lang="en-US" sz="1200" b="1">
                <a:solidFill>
                  <a:srgbClr val="000000"/>
                </a:solidFill>
                <a:cs typeface="Arial" charset="0"/>
              </a:rPr>
              <a:t>VT</a:t>
            </a:r>
          </a:p>
          <a:p>
            <a:pPr eaLnBrk="1" hangingPunct="1"/>
            <a:endParaRPr lang="en-US" sz="1000" b="1">
              <a:solidFill>
                <a:srgbClr val="000000"/>
              </a:solidFill>
              <a:cs typeface="Arial" charset="0"/>
            </a:endParaRPr>
          </a:p>
        </p:txBody>
      </p:sp>
      <p:sp>
        <p:nvSpPr>
          <p:cNvPr id="19560" name="Text Box 2129"/>
          <p:cNvSpPr txBox="1">
            <a:spLocks noChangeArrowheads="1"/>
          </p:cNvSpPr>
          <p:nvPr/>
        </p:nvSpPr>
        <p:spPr bwMode="auto">
          <a:xfrm>
            <a:off x="1598613" y="1116013"/>
            <a:ext cx="603250" cy="461962"/>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-8%</a:t>
            </a:r>
          </a:p>
          <a:p>
            <a:pPr eaLnBrk="1" hangingPunct="1"/>
            <a:r>
              <a:rPr lang="en-US" sz="1200" b="1">
                <a:solidFill>
                  <a:srgbClr val="000000"/>
                </a:solidFill>
                <a:cs typeface="Arial" charset="0"/>
              </a:rPr>
              <a:t>WA</a:t>
            </a:r>
          </a:p>
        </p:txBody>
      </p:sp>
      <p:sp>
        <p:nvSpPr>
          <p:cNvPr id="19561" name="Text Box 2129"/>
          <p:cNvSpPr txBox="1">
            <a:spLocks noChangeArrowheads="1"/>
          </p:cNvSpPr>
          <p:nvPr/>
        </p:nvSpPr>
        <p:spPr bwMode="auto">
          <a:xfrm>
            <a:off x="5351463" y="1725613"/>
            <a:ext cx="603250" cy="461962"/>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-11%</a:t>
            </a:r>
          </a:p>
          <a:p>
            <a:pPr algn="ctr" eaLnBrk="1" hangingPunct="1"/>
            <a:r>
              <a:rPr lang="en-US" sz="1200" b="1">
                <a:solidFill>
                  <a:srgbClr val="000000"/>
                </a:solidFill>
                <a:cs typeface="Arial" charset="0"/>
              </a:rPr>
              <a:t>WI</a:t>
            </a:r>
          </a:p>
        </p:txBody>
      </p:sp>
      <p:sp>
        <p:nvSpPr>
          <p:cNvPr id="19562" name="Text Box 2129"/>
          <p:cNvSpPr txBox="1">
            <a:spLocks noChangeArrowheads="1"/>
          </p:cNvSpPr>
          <p:nvPr/>
        </p:nvSpPr>
        <p:spPr bwMode="auto">
          <a:xfrm>
            <a:off x="6516688" y="2382838"/>
            <a:ext cx="917575" cy="461962"/>
          </a:xfrm>
          <a:prstGeom prst="rect">
            <a:avLst/>
          </a:prstGeom>
          <a:noFill/>
          <a:ln w="9525">
            <a:noFill/>
            <a:miter lim="800000"/>
            <a:headEnd/>
            <a:tailEnd/>
          </a:ln>
        </p:spPr>
        <p:txBody>
          <a:bodyPr lIns="91399" tIns="45700" rIns="91399" bIns="45700">
            <a:spAutoFit/>
          </a:bodyPr>
          <a:lstStyle/>
          <a:p>
            <a:pPr algn="ctr" eaLnBrk="1" hangingPunct="1"/>
            <a:r>
              <a:rPr lang="en-US" sz="1200" b="1">
                <a:solidFill>
                  <a:srgbClr val="000000"/>
                </a:solidFill>
                <a:cs typeface="Arial" charset="0"/>
              </a:rPr>
              <a:t>   7%</a:t>
            </a:r>
          </a:p>
          <a:p>
            <a:pPr algn="ctr" eaLnBrk="1" hangingPunct="1"/>
            <a:r>
              <a:rPr lang="en-US" sz="1200" b="1">
                <a:solidFill>
                  <a:srgbClr val="000000"/>
                </a:solidFill>
                <a:cs typeface="Arial" charset="0"/>
              </a:rPr>
              <a:t>WV</a:t>
            </a:r>
          </a:p>
        </p:txBody>
      </p:sp>
      <p:sp>
        <p:nvSpPr>
          <p:cNvPr id="19563" name="Text Box 2129"/>
          <p:cNvSpPr txBox="1">
            <a:spLocks noChangeArrowheads="1"/>
          </p:cNvSpPr>
          <p:nvPr/>
        </p:nvSpPr>
        <p:spPr bwMode="auto">
          <a:xfrm>
            <a:off x="3094038" y="1908175"/>
            <a:ext cx="603250" cy="461963"/>
          </a:xfrm>
          <a:prstGeom prst="rect">
            <a:avLst/>
          </a:prstGeom>
          <a:noFill/>
          <a:ln w="9525">
            <a:noFill/>
            <a:miter lim="800000"/>
            <a:headEnd/>
            <a:tailEnd/>
          </a:ln>
        </p:spPr>
        <p:txBody>
          <a:bodyPr lIns="91399" tIns="45700" rIns="91399" bIns="45700">
            <a:spAutoFit/>
          </a:bodyPr>
          <a:lstStyle/>
          <a:p>
            <a:pPr eaLnBrk="1" hangingPunct="1"/>
            <a:r>
              <a:rPr lang="en-US" sz="1200" b="1">
                <a:solidFill>
                  <a:srgbClr val="000000"/>
                </a:solidFill>
                <a:cs typeface="Arial" charset="0"/>
              </a:rPr>
              <a:t>11%</a:t>
            </a:r>
          </a:p>
          <a:p>
            <a:pPr eaLnBrk="1" hangingPunct="1"/>
            <a:r>
              <a:rPr lang="en-US" sz="1200" b="1">
                <a:solidFill>
                  <a:srgbClr val="000000"/>
                </a:solidFill>
                <a:cs typeface="Arial" charset="0"/>
              </a:rPr>
              <a:t>WY</a:t>
            </a:r>
          </a:p>
        </p:txBody>
      </p:sp>
      <p:sp>
        <p:nvSpPr>
          <p:cNvPr id="19564" name="Freeform 2098"/>
          <p:cNvSpPr>
            <a:spLocks noChangeAspect="1"/>
          </p:cNvSpPr>
          <p:nvPr/>
        </p:nvSpPr>
        <p:spPr bwMode="auto">
          <a:xfrm rot="529685">
            <a:off x="7869238" y="1419225"/>
            <a:ext cx="363537" cy="369888"/>
          </a:xfrm>
          <a:custGeom>
            <a:avLst/>
            <a:gdLst>
              <a:gd name="T0" fmla="*/ 76412 w 157"/>
              <a:gd name="T1" fmla="*/ 0 h 225"/>
              <a:gd name="T2" fmla="*/ 0 w 157"/>
              <a:gd name="T3" fmla="*/ 64018 h 225"/>
              <a:gd name="T4" fmla="*/ 83359 w 157"/>
              <a:gd name="T5" fmla="*/ 149374 h 225"/>
              <a:gd name="T6" fmla="*/ 32417 w 157"/>
              <a:gd name="T7" fmla="*/ 172355 h 225"/>
              <a:gd name="T8" fmla="*/ 53257 w 157"/>
              <a:gd name="T9" fmla="*/ 367691 h 225"/>
              <a:gd name="T10" fmla="*/ 254707 w 157"/>
              <a:gd name="T11" fmla="*/ 339785 h 225"/>
              <a:gd name="T12" fmla="*/ 307964 w 157"/>
              <a:gd name="T13" fmla="*/ 339785 h 225"/>
              <a:gd name="T14" fmla="*/ 338066 w 157"/>
              <a:gd name="T15" fmla="*/ 318446 h 225"/>
              <a:gd name="T16" fmla="*/ 338066 w 157"/>
              <a:gd name="T17" fmla="*/ 282334 h 225"/>
              <a:gd name="T18" fmla="*/ 361221 w 157"/>
              <a:gd name="T19" fmla="*/ 259353 h 225"/>
              <a:gd name="T20" fmla="*/ 247761 w 157"/>
              <a:gd name="T21" fmla="*/ 231448 h 225"/>
              <a:gd name="T22" fmla="*/ 101883 w 157"/>
              <a:gd name="T23" fmla="*/ 16415 h 225"/>
              <a:gd name="T24" fmla="*/ 76412 w 157"/>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225"/>
              <a:gd name="T41" fmla="*/ 157 w 157"/>
              <a:gd name="T42" fmla="*/ 225 h 2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225">
                <a:moveTo>
                  <a:pt x="33" y="0"/>
                </a:moveTo>
                <a:lnTo>
                  <a:pt x="0" y="39"/>
                </a:lnTo>
                <a:lnTo>
                  <a:pt x="36" y="91"/>
                </a:lnTo>
                <a:lnTo>
                  <a:pt x="14" y="105"/>
                </a:lnTo>
                <a:lnTo>
                  <a:pt x="23" y="224"/>
                </a:lnTo>
                <a:lnTo>
                  <a:pt x="110" y="207"/>
                </a:lnTo>
                <a:lnTo>
                  <a:pt x="133" y="207"/>
                </a:lnTo>
                <a:lnTo>
                  <a:pt x="146" y="194"/>
                </a:lnTo>
                <a:lnTo>
                  <a:pt x="146" y="172"/>
                </a:lnTo>
                <a:lnTo>
                  <a:pt x="156" y="158"/>
                </a:lnTo>
                <a:lnTo>
                  <a:pt x="107" y="141"/>
                </a:lnTo>
                <a:lnTo>
                  <a:pt x="44" y="10"/>
                </a:lnTo>
                <a:lnTo>
                  <a:pt x="33" y="0"/>
                </a:lnTo>
              </a:path>
            </a:pathLst>
          </a:custGeom>
          <a:solidFill>
            <a:srgbClr val="FFA623"/>
          </a:solidFill>
          <a:ln w="12700" cap="rnd" cmpd="sng">
            <a:solidFill>
              <a:srgbClr val="000000"/>
            </a:solidFill>
            <a:prstDash val="solid"/>
            <a:round/>
            <a:headEnd type="none" w="med" len="med"/>
            <a:tailEnd type="none" w="med" len="med"/>
          </a:ln>
        </p:spPr>
        <p:txBody>
          <a:bodyPr>
            <a:spAutoFit/>
          </a:bodyPr>
          <a:lstStyle/>
          <a:p>
            <a:endParaRPr lang="en-US"/>
          </a:p>
        </p:txBody>
      </p:sp>
      <p:sp>
        <p:nvSpPr>
          <p:cNvPr id="19565" name="Text Box 2129"/>
          <p:cNvSpPr txBox="1">
            <a:spLocks noChangeArrowheads="1"/>
          </p:cNvSpPr>
          <p:nvPr/>
        </p:nvSpPr>
        <p:spPr bwMode="auto">
          <a:xfrm>
            <a:off x="7670800" y="1552575"/>
            <a:ext cx="771525" cy="277813"/>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-15</a:t>
            </a:r>
            <a:r>
              <a:rPr lang="en-US" sz="1000" b="1">
                <a:cs typeface="Arial" charset="0"/>
              </a:rPr>
              <a:t>%</a:t>
            </a:r>
          </a:p>
        </p:txBody>
      </p:sp>
      <p:sp>
        <p:nvSpPr>
          <p:cNvPr id="139" name="Line 2188"/>
          <p:cNvSpPr>
            <a:spLocks noChangeShapeType="1"/>
          </p:cNvSpPr>
          <p:nvPr/>
        </p:nvSpPr>
        <p:spPr bwMode="auto">
          <a:xfrm flipH="1" flipV="1">
            <a:off x="7772400" y="2451100"/>
            <a:ext cx="190500" cy="6350"/>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9567" name="Text Box 2129"/>
          <p:cNvSpPr txBox="1">
            <a:spLocks noChangeArrowheads="1"/>
          </p:cNvSpPr>
          <p:nvPr/>
        </p:nvSpPr>
        <p:spPr bwMode="auto">
          <a:xfrm>
            <a:off x="7543800" y="1063625"/>
            <a:ext cx="514350"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NH</a:t>
            </a:r>
          </a:p>
        </p:txBody>
      </p:sp>
      <p:sp>
        <p:nvSpPr>
          <p:cNvPr id="153" name="Line 2188"/>
          <p:cNvSpPr>
            <a:spLocks noChangeShapeType="1"/>
          </p:cNvSpPr>
          <p:nvPr/>
        </p:nvSpPr>
        <p:spPr bwMode="auto">
          <a:xfrm>
            <a:off x="7845425" y="1227138"/>
            <a:ext cx="165100" cy="280987"/>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9569" name="Text Box 2129"/>
          <p:cNvSpPr txBox="1">
            <a:spLocks noChangeArrowheads="1"/>
          </p:cNvSpPr>
          <p:nvPr/>
        </p:nvSpPr>
        <p:spPr bwMode="auto">
          <a:xfrm>
            <a:off x="8345488" y="1649413"/>
            <a:ext cx="514350"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MA</a:t>
            </a:r>
          </a:p>
        </p:txBody>
      </p:sp>
      <p:sp>
        <p:nvSpPr>
          <p:cNvPr id="181" name="Line 2188"/>
          <p:cNvSpPr>
            <a:spLocks noChangeShapeType="1"/>
          </p:cNvSpPr>
          <p:nvPr/>
        </p:nvSpPr>
        <p:spPr bwMode="auto">
          <a:xfrm flipH="1">
            <a:off x="8221663" y="1766888"/>
            <a:ext cx="254000" cy="69850"/>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9571" name="Text Box 2129"/>
          <p:cNvSpPr txBox="1">
            <a:spLocks noChangeArrowheads="1"/>
          </p:cNvSpPr>
          <p:nvPr/>
        </p:nvSpPr>
        <p:spPr bwMode="auto">
          <a:xfrm>
            <a:off x="7859713" y="2549525"/>
            <a:ext cx="514350" cy="276225"/>
          </a:xfrm>
          <a:prstGeom prst="rect">
            <a:avLst/>
          </a:prstGeom>
          <a:noFill/>
          <a:ln w="9525">
            <a:noFill/>
            <a:miter lim="800000"/>
            <a:headEnd/>
            <a:tailEnd/>
          </a:ln>
        </p:spPr>
        <p:txBody>
          <a:bodyPr lIns="91399" tIns="45700" rIns="91399" bIns="45700">
            <a:spAutoFit/>
          </a:bodyPr>
          <a:lstStyle/>
          <a:p>
            <a:pPr eaLnBrk="1" hangingPunct="1"/>
            <a:r>
              <a:rPr lang="en-US" sz="1200" b="1">
                <a:cs typeface="Arial" charset="0"/>
              </a:rPr>
              <a:t>MD</a:t>
            </a:r>
          </a:p>
        </p:txBody>
      </p:sp>
      <p:sp>
        <p:nvSpPr>
          <p:cNvPr id="187" name="Line 2189"/>
          <p:cNvSpPr>
            <a:spLocks noChangeShapeType="1"/>
          </p:cNvSpPr>
          <p:nvPr/>
        </p:nvSpPr>
        <p:spPr bwMode="auto">
          <a:xfrm flipH="1" flipV="1">
            <a:off x="7558088" y="2516188"/>
            <a:ext cx="425450" cy="136525"/>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9573" name="Text Box 2129"/>
          <p:cNvSpPr txBox="1">
            <a:spLocks noChangeArrowheads="1"/>
          </p:cNvSpPr>
          <p:nvPr/>
        </p:nvSpPr>
        <p:spPr bwMode="auto">
          <a:xfrm>
            <a:off x="7877175" y="2233613"/>
            <a:ext cx="819150" cy="261937"/>
          </a:xfrm>
          <a:prstGeom prst="rect">
            <a:avLst/>
          </a:prstGeom>
          <a:noFill/>
          <a:ln w="9525">
            <a:noFill/>
            <a:miter lim="800000"/>
            <a:headEnd/>
            <a:tailEnd/>
          </a:ln>
        </p:spPr>
        <p:txBody>
          <a:bodyPr lIns="91399" tIns="45700" rIns="91399" bIns="45700">
            <a:spAutoFit/>
          </a:bodyPr>
          <a:lstStyle/>
          <a:p>
            <a:pPr eaLnBrk="1" hangingPunct="1"/>
            <a:r>
              <a:rPr lang="en-US" sz="1100" b="1">
                <a:cs typeface="Arial" charset="0"/>
              </a:rPr>
              <a:t>NJ -20%</a:t>
            </a:r>
          </a:p>
        </p:txBody>
      </p:sp>
      <p:sp>
        <p:nvSpPr>
          <p:cNvPr id="189" name="Line 2188"/>
          <p:cNvSpPr>
            <a:spLocks noChangeShapeType="1"/>
          </p:cNvSpPr>
          <p:nvPr/>
        </p:nvSpPr>
        <p:spPr bwMode="auto">
          <a:xfrm flipH="1" flipV="1">
            <a:off x="7743825" y="2260600"/>
            <a:ext cx="228600" cy="53975"/>
          </a:xfrm>
          <a:prstGeom prst="line">
            <a:avLst/>
          </a:prstGeom>
          <a:noFill/>
          <a:ln w="15875" cap="rnd">
            <a:solidFill>
              <a:schemeClr val="accent3">
                <a:lumMod val="65000"/>
              </a:schemeClr>
            </a:solidFill>
            <a:round/>
            <a:headEnd/>
            <a:tailEnd type="triangle" w="med" len="med"/>
          </a:ln>
        </p:spPr>
        <p:txBody>
          <a:bodyPr/>
          <a:lstStyle/>
          <a:p>
            <a:pPr>
              <a:defRPr/>
            </a:pPr>
            <a:endParaRPr lang="en-US">
              <a:latin typeface="Times New Roman" charset="0"/>
            </a:endParaRPr>
          </a:p>
        </p:txBody>
      </p:sp>
      <p:sp>
        <p:nvSpPr>
          <p:cNvPr id="19575"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fld id="{8D1ECCD1-15FA-4995-98A7-17773602E6D4}" type="slidenum">
              <a:rPr lang="en-US" b="1" smtClean="0"/>
              <a:pPr/>
              <a:t>16</a:t>
            </a:fld>
            <a:endParaRPr lang="en-US" b="1" smtClean="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3"/>
          <p:cNvSpPr>
            <a:spLocks noGrp="1" noChangeArrowheads="1"/>
          </p:cNvSpPr>
          <p:nvPr>
            <p:ph type="body" idx="4294967295"/>
          </p:nvPr>
        </p:nvSpPr>
        <p:spPr>
          <a:xfrm>
            <a:off x="361950" y="900113"/>
            <a:ext cx="8631238" cy="3478212"/>
          </a:xfrm>
        </p:spPr>
        <p:txBody>
          <a:bodyPr>
            <a:normAutofit/>
          </a:bodyPr>
          <a:lstStyle/>
          <a:p>
            <a:pPr marL="361381" indent="-361381" defTabSz="965297">
              <a:lnSpc>
                <a:spcPct val="90000"/>
              </a:lnSpc>
              <a:spcBef>
                <a:spcPts val="36"/>
              </a:spcBef>
              <a:defRPr/>
            </a:pPr>
            <a:endParaRPr lang="en-US" sz="2400" dirty="0" smtClean="0">
              <a:solidFill>
                <a:srgbClr val="000000"/>
              </a:solidFill>
            </a:endParaRPr>
          </a:p>
          <a:p>
            <a:pPr marL="361381" indent="-361381" defTabSz="965297">
              <a:lnSpc>
                <a:spcPct val="90000"/>
              </a:lnSpc>
              <a:spcBef>
                <a:spcPts val="36"/>
              </a:spcBef>
              <a:defRPr/>
            </a:pPr>
            <a:r>
              <a:rPr lang="en-US" sz="2400" dirty="0" smtClean="0">
                <a:solidFill>
                  <a:schemeClr val="bg1">
                    <a:lumMod val="75000"/>
                  </a:schemeClr>
                </a:solidFill>
              </a:rPr>
              <a:t>What is the outlook for mortgage rates and home sales in 2015?  (Both up)</a:t>
            </a:r>
          </a:p>
          <a:p>
            <a:pPr marL="361381" indent="-361381" defTabSz="965297">
              <a:lnSpc>
                <a:spcPct val="95000"/>
              </a:lnSpc>
              <a:spcBef>
                <a:spcPts val="0"/>
              </a:spcBef>
              <a:defRPr/>
            </a:pPr>
            <a:r>
              <a:rPr lang="en-US" sz="2400" dirty="0">
                <a:solidFill>
                  <a:schemeClr val="bg1">
                    <a:lumMod val="75000"/>
                  </a:schemeClr>
                </a:solidFill>
              </a:rPr>
              <a:t>Are we in another house-value ‘bubble’? (No</a:t>
            </a:r>
            <a:r>
              <a:rPr lang="en-US" sz="2400" dirty="0" smtClean="0">
                <a:solidFill>
                  <a:schemeClr val="bg1">
                    <a:lumMod val="75000"/>
                  </a:schemeClr>
                </a:solidFill>
              </a:rPr>
              <a:t>)</a:t>
            </a:r>
            <a:endParaRPr lang="en-US" sz="2400" dirty="0">
              <a:solidFill>
                <a:schemeClr val="bg1">
                  <a:lumMod val="75000"/>
                </a:schemeClr>
              </a:solidFill>
            </a:endParaRPr>
          </a:p>
          <a:p>
            <a:pPr marL="361381" indent="-361381" defTabSz="965297">
              <a:lnSpc>
                <a:spcPct val="90000"/>
              </a:lnSpc>
              <a:spcBef>
                <a:spcPct val="30000"/>
              </a:spcBef>
              <a:defRPr/>
            </a:pPr>
            <a:r>
              <a:rPr lang="en-US" sz="2400" dirty="0" smtClean="0">
                <a:solidFill>
                  <a:schemeClr val="tx1"/>
                </a:solidFill>
              </a:rPr>
              <a:t>Will student debt affect future housing market? (Yes)</a:t>
            </a:r>
            <a:endParaRPr lang="en-US" sz="2400" dirty="0">
              <a:solidFill>
                <a:schemeClr val="tx1"/>
              </a:solidFill>
            </a:endParaRPr>
          </a:p>
          <a:p>
            <a:pPr marL="361381" indent="-361381" defTabSz="965297">
              <a:lnSpc>
                <a:spcPct val="90000"/>
              </a:lnSpc>
              <a:spcBef>
                <a:spcPts val="36"/>
              </a:spcBef>
              <a:defRPr/>
            </a:pPr>
            <a:r>
              <a:rPr lang="en-US" sz="2400" dirty="0" smtClean="0">
                <a:solidFill>
                  <a:schemeClr val="bg1">
                    <a:lumMod val="75000"/>
                  </a:schemeClr>
                </a:solidFill>
              </a:rPr>
              <a:t>Where are residential originations headed? (Less single-family refinance but more purchase, and more multifamily)</a:t>
            </a:r>
          </a:p>
          <a:p>
            <a:pPr marL="0" indent="0" defTabSz="965297">
              <a:lnSpc>
                <a:spcPct val="95000"/>
              </a:lnSpc>
              <a:defRPr/>
            </a:pPr>
            <a:endParaRPr lang="en-US" dirty="0" smtClean="0"/>
          </a:p>
          <a:p>
            <a:pPr marL="911412" lvl="1" indent="-302746" defTabSz="965297">
              <a:lnSpc>
                <a:spcPct val="95000"/>
              </a:lnSpc>
              <a:spcBef>
                <a:spcPct val="0"/>
              </a:spcBef>
              <a:buFont typeface="Arial" charset="0"/>
              <a:buNone/>
              <a:defRPr/>
            </a:pPr>
            <a:endParaRPr lang="en-US" dirty="0" smtClean="0"/>
          </a:p>
          <a:p>
            <a:pPr marL="911412" lvl="1" indent="-302746" defTabSz="965297">
              <a:lnSpc>
                <a:spcPct val="95000"/>
              </a:lnSpc>
              <a:spcBef>
                <a:spcPct val="0"/>
              </a:spcBef>
              <a:buFont typeface="Arial" charset="0"/>
              <a:buNone/>
              <a:defRPr/>
            </a:pPr>
            <a:endParaRPr lang="en-US" dirty="0" smtClean="0"/>
          </a:p>
        </p:txBody>
      </p:sp>
      <p:sp>
        <p:nvSpPr>
          <p:cNvPr id="20483"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pPr algn="l"/>
            <a:fld id="{7F61A569-91E7-4F3C-B965-7DB86C918864}" type="slidenum">
              <a:rPr lang="en-US" smtClean="0"/>
              <a:pPr algn="l"/>
              <a:t>17</a:t>
            </a:fld>
            <a:endParaRPr lang="en-US" smtClean="0"/>
          </a:p>
        </p:txBody>
      </p:sp>
    </p:spTree>
    <p:custDataLst>
      <p:tags r:id="rId1"/>
    </p:custData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476250"/>
            <a:ext cx="8820150" cy="387350"/>
          </a:xfrm>
        </p:spPr>
        <p:txBody>
          <a:bodyPr/>
          <a:lstStyle/>
          <a:p>
            <a:r>
              <a:rPr lang="en-US" sz="2000" b="1" smtClean="0">
                <a:solidFill>
                  <a:schemeClr val="tx1"/>
                </a:solidFill>
                <a:latin typeface="Arial" charset="0"/>
                <a:cs typeface="Arial" charset="0"/>
              </a:rPr>
              <a:t>Student Loan Debt Has Become More Prevalent Across All Age Groups</a:t>
            </a:r>
          </a:p>
        </p:txBody>
      </p:sp>
      <p:graphicFrame>
        <p:nvGraphicFramePr>
          <p:cNvPr id="21507" name="Content Placeholder 3"/>
          <p:cNvGraphicFramePr>
            <a:graphicFrameLocks noGrp="1"/>
          </p:cNvGraphicFramePr>
          <p:nvPr>
            <p:ph idx="1"/>
          </p:nvPr>
        </p:nvGraphicFramePr>
        <p:xfrm>
          <a:off x="406400" y="863600"/>
          <a:ext cx="8331200" cy="3735388"/>
        </p:xfrm>
        <a:graphic>
          <a:graphicData uri="http://schemas.openxmlformats.org/presentationml/2006/ole">
            <mc:AlternateContent xmlns:mc="http://schemas.openxmlformats.org/markup-compatibility/2006">
              <mc:Choice xmlns:v="urn:schemas-microsoft-com:vml" Requires="v">
                <p:oleObj spid="_x0000_s21508" r:id="rId4" imgW="8327858" imgH="3731075" progId="Excel.Chart.8">
                  <p:embed/>
                </p:oleObj>
              </mc:Choice>
              <mc:Fallback>
                <p:oleObj r:id="rId4" imgW="8327858" imgH="3731075"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863600"/>
                        <a:ext cx="8331200" cy="373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88963" y="4548188"/>
            <a:ext cx="7696200" cy="246062"/>
          </a:xfrm>
          <a:prstGeom prst="rect">
            <a:avLst/>
          </a:prstGeom>
          <a:noFill/>
        </p:spPr>
        <p:txBody>
          <a:bodyPr>
            <a:spAutoFit/>
          </a:bodyPr>
          <a:lstStyle/>
          <a:p>
            <a:pPr>
              <a:defRPr/>
            </a:pPr>
            <a:r>
              <a:rPr lang="en-US" sz="1000" dirty="0">
                <a:solidFill>
                  <a:schemeClr val="bg1">
                    <a:lumMod val="50000"/>
                  </a:schemeClr>
                </a:solidFill>
                <a:latin typeface="+mn-lt"/>
              </a:rPr>
              <a:t>Source: Harvard Joint Center for Housing Studies tabulations of Federal Reserve Board, Survey of Consumer Finances.</a:t>
            </a:r>
          </a:p>
        </p:txBody>
      </p:sp>
      <p:sp>
        <p:nvSpPr>
          <p:cNvPr id="21509"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fld id="{F2A21E5A-8D0E-4055-AAF8-67BB1163FA44}"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5575" y="476250"/>
            <a:ext cx="7213600" cy="608013"/>
          </a:xfrm>
        </p:spPr>
        <p:txBody>
          <a:bodyPr/>
          <a:lstStyle/>
          <a:p>
            <a:r>
              <a:rPr lang="en-US" sz="2000" b="1" smtClean="0">
                <a:solidFill>
                  <a:schemeClr val="tx1"/>
                </a:solidFill>
                <a:latin typeface="Arial" charset="0"/>
                <a:cs typeface="Arial" charset="0"/>
              </a:rPr>
              <a:t>Households with Substantial Student Loan Debt Today Have Less Education, Making Repayment More Difficult</a:t>
            </a:r>
          </a:p>
        </p:txBody>
      </p:sp>
      <p:graphicFrame>
        <p:nvGraphicFramePr>
          <p:cNvPr id="22531" name="Chart 5"/>
          <p:cNvGraphicFramePr>
            <a:graphicFrameLocks/>
          </p:cNvGraphicFramePr>
          <p:nvPr/>
        </p:nvGraphicFramePr>
        <p:xfrm>
          <a:off x="330200" y="1052513"/>
          <a:ext cx="8332788" cy="3432175"/>
        </p:xfrm>
        <a:graphic>
          <a:graphicData uri="http://schemas.openxmlformats.org/presentationml/2006/ole">
            <mc:AlternateContent xmlns:mc="http://schemas.openxmlformats.org/markup-compatibility/2006">
              <mc:Choice xmlns:v="urn:schemas-microsoft-com:vml" Requires="v">
                <p:oleObj spid="_x0000_s22532" r:id="rId4" imgW="8333954" imgH="3432345" progId="Excel.Chart.8">
                  <p:embed/>
                </p:oleObj>
              </mc:Choice>
              <mc:Fallback>
                <p:oleObj r:id="rId4" imgW="8333954" imgH="3432345"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052513"/>
                        <a:ext cx="8332788" cy="343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09550" y="4570413"/>
            <a:ext cx="8805863" cy="400050"/>
          </a:xfrm>
          <a:prstGeom prst="rect">
            <a:avLst/>
          </a:prstGeom>
          <a:noFill/>
        </p:spPr>
        <p:txBody>
          <a:bodyPr>
            <a:spAutoFit/>
          </a:bodyPr>
          <a:lstStyle/>
          <a:p>
            <a:pPr>
              <a:defRPr/>
            </a:pPr>
            <a:r>
              <a:rPr lang="en-US" sz="1000" dirty="0">
                <a:solidFill>
                  <a:schemeClr val="bg1">
                    <a:lumMod val="50000"/>
                  </a:schemeClr>
                </a:solidFill>
                <a:latin typeface="+mn-lt"/>
              </a:rPr>
              <a:t>Note: Excludes households without student loan debt. Debt levels adjusted to 2013 dollars using CPI-U for All Items.</a:t>
            </a:r>
          </a:p>
          <a:p>
            <a:pPr>
              <a:defRPr/>
            </a:pPr>
            <a:r>
              <a:rPr lang="en-US" sz="1000" dirty="0">
                <a:solidFill>
                  <a:schemeClr val="bg1">
                    <a:lumMod val="50000"/>
                  </a:schemeClr>
                </a:solidFill>
                <a:latin typeface="+mn-lt"/>
              </a:rPr>
              <a:t>Source: Harvard Joint Center for Housing Studies tabulations of Federal Reserve Board, Survey of Consumer Finances.</a:t>
            </a:r>
          </a:p>
        </p:txBody>
      </p:sp>
      <p:sp>
        <p:nvSpPr>
          <p:cNvPr id="22533"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fld id="{740D8EF0-DDAD-448A-8DA2-5F24ED4C54F0}"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582613" y="1373188"/>
            <a:ext cx="7978775" cy="3598862"/>
          </a:xfrm>
        </p:spPr>
        <p:txBody>
          <a:bodyPr/>
          <a:lstStyle/>
          <a:p>
            <a:pPr algn="l" eaLnBrk="1" hangingPunct="1">
              <a:lnSpc>
                <a:spcPct val="130000"/>
              </a:lnSpc>
            </a:pPr>
            <a:r>
              <a:rPr lang="en-US" sz="2000" smtClean="0">
                <a:solidFill>
                  <a:schemeClr val="tx1"/>
                </a:solidFill>
                <a:latin typeface="Arial" charset="0"/>
                <a:cs typeface="Arial" charset="0"/>
              </a:rPr>
              <a:t>This session discusses the near-term and long-term outlook for the housing market.  For 2015, the presentation will focus on mortgage rates, credit availability, and job growth.  For the longer term, the presentation will examine the latest demographic data on household formations, homeownership rates, student loan debt, and consumer home buying attitudes.  The speakers will analyze each of these components of near- and longer-term housing demand and present a unified view of what the economic and demographic outlook suggest will happen to housing demand.</a:t>
            </a:r>
          </a:p>
          <a:p>
            <a:pPr lvl="2" eaLnBrk="1" hangingPunct="1"/>
            <a:endParaRPr lang="en-US" sz="2000" smtClean="0">
              <a:solidFill>
                <a:schemeClr val="tx1"/>
              </a:solidFill>
              <a:latin typeface="Arial" charset="0"/>
              <a:ea typeface="Arial" charset="0"/>
              <a:cs typeface="Arial" charset="0"/>
            </a:endParaRPr>
          </a:p>
          <a:p>
            <a:pPr eaLnBrk="1" hangingPunct="1"/>
            <a:endParaRPr lang="en-US" sz="2000" smtClean="0">
              <a:solidFill>
                <a:schemeClr val="tx1"/>
              </a:solidFill>
              <a:latin typeface="Arial" charset="0"/>
              <a:cs typeface="Arial" charset="0"/>
            </a:endParaRPr>
          </a:p>
        </p:txBody>
      </p:sp>
      <p:sp>
        <p:nvSpPr>
          <p:cNvPr id="5123" name="Title 1"/>
          <p:cNvSpPr>
            <a:spLocks noGrp="1"/>
          </p:cNvSpPr>
          <p:nvPr>
            <p:ph type="ctrTitle"/>
          </p:nvPr>
        </p:nvSpPr>
        <p:spPr>
          <a:xfrm>
            <a:off x="541338" y="660400"/>
            <a:ext cx="7772400" cy="815975"/>
          </a:xfrm>
        </p:spPr>
        <p:txBody>
          <a:bodyPr/>
          <a:lstStyle/>
          <a:p>
            <a:pPr eaLnBrk="1" hangingPunct="1"/>
            <a:r>
              <a:rPr lang="en-US" sz="2800" b="1" smtClean="0">
                <a:latin typeface="Arial" charset="0"/>
                <a:cs typeface="Arial" charset="0"/>
              </a:rPr>
              <a:t>2015 Housing &amp; Economic Outlook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893763" y="476250"/>
            <a:ext cx="7897812" cy="371475"/>
          </a:xfrm>
        </p:spPr>
        <p:txBody>
          <a:bodyPr/>
          <a:lstStyle/>
          <a:p>
            <a:pPr eaLnBrk="1" hangingPunct="1"/>
            <a:r>
              <a:rPr lang="en-US" sz="2000" b="1" smtClean="0">
                <a:solidFill>
                  <a:schemeClr val="tx1"/>
                </a:solidFill>
                <a:latin typeface="Arial" charset="0"/>
                <a:cs typeface="Arial" charset="0"/>
              </a:rPr>
              <a:t>Millennials Without Student Debt Have Higher Credit Scores</a:t>
            </a:r>
          </a:p>
        </p:txBody>
      </p:sp>
      <p:sp>
        <p:nvSpPr>
          <p:cNvPr id="23555"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pPr algn="l"/>
            <a:fld id="{8E258356-FB9E-4333-982C-E45F11AB327F}" type="slidenum">
              <a:rPr lang="en-US" smtClean="0"/>
              <a:pPr algn="l"/>
              <a:t>20</a:t>
            </a:fld>
            <a:endParaRPr lang="en-US" smtClean="0"/>
          </a:p>
        </p:txBody>
      </p:sp>
      <p:pic>
        <p:nvPicPr>
          <p:cNvPr id="23556" name="Picture 2"/>
          <p:cNvPicPr>
            <a:picLocks noChangeAspect="1" noChangeArrowheads="1"/>
          </p:cNvPicPr>
          <p:nvPr/>
        </p:nvPicPr>
        <p:blipFill>
          <a:blip r:embed="rId3"/>
          <a:srcRect/>
          <a:stretch>
            <a:fillRect/>
          </a:stretch>
        </p:blipFill>
        <p:spPr bwMode="auto">
          <a:xfrm>
            <a:off x="990600" y="904875"/>
            <a:ext cx="7373938" cy="3741738"/>
          </a:xfrm>
          <a:prstGeom prst="rect">
            <a:avLst/>
          </a:prstGeom>
          <a:noFill/>
          <a:ln w="9525">
            <a:noFill/>
            <a:miter lim="800000"/>
            <a:headEnd/>
            <a:tailEnd/>
          </a:ln>
        </p:spPr>
      </p:pic>
      <p:sp>
        <p:nvSpPr>
          <p:cNvPr id="3" name="TextBox 2"/>
          <p:cNvSpPr txBox="1"/>
          <p:nvPr/>
        </p:nvSpPr>
        <p:spPr>
          <a:xfrm>
            <a:off x="419100" y="4805363"/>
            <a:ext cx="4518025" cy="144462"/>
          </a:xfrm>
          <a:prstGeom prst="rect">
            <a:avLst/>
          </a:prstGeom>
          <a:noFill/>
          <a:ln>
            <a:noFill/>
          </a:ln>
        </p:spPr>
        <p:txBody>
          <a:bodyPr wrap="none" lIns="0" tIns="0" rIns="0" bIns="0"/>
          <a:lstStyle/>
          <a:p>
            <a:pPr>
              <a:defRPr/>
            </a:pPr>
            <a:r>
              <a:rPr lang="en-US" sz="1000" dirty="0">
                <a:solidFill>
                  <a:schemeClr val="bg1">
                    <a:lumMod val="50000"/>
                  </a:schemeClr>
                </a:solidFill>
                <a:latin typeface="+mn-lt"/>
              </a:rPr>
              <a:t>Source:  Federal Reserve Bank of New York Consumer Credit Panel, Equifax.</a:t>
            </a:r>
          </a:p>
        </p:txBody>
      </p:sp>
    </p:spTree>
    <p:custDataLst>
      <p:tags r:id="rId1"/>
    </p:custData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3"/>
          <p:cNvSpPr>
            <a:spLocks noGrp="1" noChangeArrowheads="1"/>
          </p:cNvSpPr>
          <p:nvPr>
            <p:ph type="body" idx="4294967295"/>
          </p:nvPr>
        </p:nvSpPr>
        <p:spPr>
          <a:xfrm>
            <a:off x="400050" y="900113"/>
            <a:ext cx="8593138" cy="3478212"/>
          </a:xfrm>
        </p:spPr>
        <p:txBody>
          <a:bodyPr>
            <a:normAutofit/>
          </a:bodyPr>
          <a:lstStyle/>
          <a:p>
            <a:pPr marL="361381" indent="-361381" defTabSz="965297">
              <a:lnSpc>
                <a:spcPct val="90000"/>
              </a:lnSpc>
              <a:spcBef>
                <a:spcPts val="36"/>
              </a:spcBef>
              <a:defRPr/>
            </a:pPr>
            <a:endParaRPr lang="en-US" sz="2400" dirty="0" smtClean="0">
              <a:solidFill>
                <a:srgbClr val="000000"/>
              </a:solidFill>
            </a:endParaRPr>
          </a:p>
          <a:p>
            <a:pPr marL="361381" indent="-361381" defTabSz="965297">
              <a:lnSpc>
                <a:spcPct val="90000"/>
              </a:lnSpc>
              <a:spcBef>
                <a:spcPts val="36"/>
              </a:spcBef>
              <a:defRPr/>
            </a:pPr>
            <a:r>
              <a:rPr lang="en-US" sz="2400" dirty="0" smtClean="0">
                <a:solidFill>
                  <a:schemeClr val="bg1">
                    <a:lumMod val="75000"/>
                  </a:schemeClr>
                </a:solidFill>
              </a:rPr>
              <a:t>What is the outlook for mortgage rates and home sales in 2015?  (Both up)</a:t>
            </a:r>
          </a:p>
          <a:p>
            <a:pPr marL="361381" indent="-361381" defTabSz="965297">
              <a:lnSpc>
                <a:spcPct val="95000"/>
              </a:lnSpc>
              <a:spcBef>
                <a:spcPts val="0"/>
              </a:spcBef>
              <a:defRPr/>
            </a:pPr>
            <a:r>
              <a:rPr lang="en-US" sz="2400" dirty="0">
                <a:solidFill>
                  <a:schemeClr val="bg1">
                    <a:lumMod val="75000"/>
                  </a:schemeClr>
                </a:solidFill>
              </a:rPr>
              <a:t>Are we in another house-value ‘bubble’? (No</a:t>
            </a:r>
            <a:r>
              <a:rPr lang="en-US" sz="2400" dirty="0" smtClean="0">
                <a:solidFill>
                  <a:schemeClr val="bg1">
                    <a:lumMod val="75000"/>
                  </a:schemeClr>
                </a:solidFill>
              </a:rPr>
              <a:t>)</a:t>
            </a:r>
            <a:endParaRPr lang="en-US" sz="2400" dirty="0">
              <a:solidFill>
                <a:schemeClr val="bg1">
                  <a:lumMod val="75000"/>
                </a:schemeClr>
              </a:solidFill>
            </a:endParaRPr>
          </a:p>
          <a:p>
            <a:pPr marL="361381" indent="-361381" defTabSz="965297">
              <a:lnSpc>
                <a:spcPct val="90000"/>
              </a:lnSpc>
              <a:spcBef>
                <a:spcPct val="30000"/>
              </a:spcBef>
              <a:defRPr/>
            </a:pPr>
            <a:r>
              <a:rPr lang="en-US" sz="2400" dirty="0" smtClean="0">
                <a:solidFill>
                  <a:schemeClr val="bg1">
                    <a:lumMod val="75000"/>
                  </a:schemeClr>
                </a:solidFill>
              </a:rPr>
              <a:t>Will student debt affect future housing market? (Yes)</a:t>
            </a:r>
            <a:endParaRPr lang="en-US" sz="2400" dirty="0">
              <a:solidFill>
                <a:schemeClr val="bg1">
                  <a:lumMod val="75000"/>
                </a:schemeClr>
              </a:solidFill>
            </a:endParaRPr>
          </a:p>
          <a:p>
            <a:pPr marL="361381" indent="-361381" defTabSz="965297">
              <a:lnSpc>
                <a:spcPct val="90000"/>
              </a:lnSpc>
              <a:spcBef>
                <a:spcPts val="36"/>
              </a:spcBef>
              <a:defRPr/>
            </a:pPr>
            <a:r>
              <a:rPr lang="en-US" sz="2400" dirty="0" smtClean="0">
                <a:solidFill>
                  <a:schemeClr val="tx1"/>
                </a:solidFill>
              </a:rPr>
              <a:t>Where are residential originations headed? (Less single-family refinance but more purchase, and more multifamily)</a:t>
            </a:r>
          </a:p>
          <a:p>
            <a:pPr marL="0" indent="0" defTabSz="965297">
              <a:lnSpc>
                <a:spcPct val="95000"/>
              </a:lnSpc>
              <a:defRPr/>
            </a:pPr>
            <a:endParaRPr lang="en-US" dirty="0" smtClean="0"/>
          </a:p>
          <a:p>
            <a:pPr marL="911412" lvl="1" indent="-302746" defTabSz="965297">
              <a:lnSpc>
                <a:spcPct val="95000"/>
              </a:lnSpc>
              <a:spcBef>
                <a:spcPct val="0"/>
              </a:spcBef>
              <a:buFont typeface="Arial" charset="0"/>
              <a:buNone/>
              <a:defRPr/>
            </a:pPr>
            <a:endParaRPr lang="en-US" dirty="0" smtClean="0"/>
          </a:p>
          <a:p>
            <a:pPr marL="911412" lvl="1" indent="-302746" defTabSz="965297">
              <a:lnSpc>
                <a:spcPct val="95000"/>
              </a:lnSpc>
              <a:spcBef>
                <a:spcPct val="0"/>
              </a:spcBef>
              <a:buFont typeface="Arial" charset="0"/>
              <a:buNone/>
              <a:defRPr/>
            </a:pPr>
            <a:endParaRPr lang="en-US" dirty="0" smtClean="0"/>
          </a:p>
        </p:txBody>
      </p:sp>
      <p:sp>
        <p:nvSpPr>
          <p:cNvPr id="24579"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pPr algn="l"/>
            <a:fld id="{4B8A631C-EA62-4319-ADB5-A44069AD9AE1}" type="slidenum">
              <a:rPr lang="en-US" smtClean="0"/>
              <a:pPr algn="l"/>
              <a:t>21</a:t>
            </a:fld>
            <a:endParaRPr lang="en-US" smtClean="0"/>
          </a:p>
        </p:txBody>
      </p:sp>
    </p:spTree>
    <p:custDataLst>
      <p:tags r:id="rId1"/>
    </p:custData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9"/>
          <p:cNvSpPr>
            <a:spLocks noGrp="1" noChangeArrowheads="1"/>
          </p:cNvSpPr>
          <p:nvPr>
            <p:ph type="sldNum" sz="quarter" idx="12"/>
          </p:nvPr>
        </p:nvSpPr>
        <p:spPr bwMode="auto">
          <a:xfrm>
            <a:off x="457200" y="4767263"/>
            <a:ext cx="2133600" cy="274637"/>
          </a:xfrm>
          <a:noFill/>
          <a:ln>
            <a:miter lim="800000"/>
            <a:headEnd/>
            <a:tailEnd/>
          </a:ln>
        </p:spPr>
        <p:txBody>
          <a:bodyPr/>
          <a:lstStyle/>
          <a:p>
            <a:pPr algn="l"/>
            <a:fld id="{4E0131AF-A772-4564-B94C-EBA327B5EE62}" type="slidenum">
              <a:rPr lang="en-US" smtClean="0"/>
              <a:pPr algn="l"/>
              <a:t>22</a:t>
            </a:fld>
            <a:endParaRPr lang="en-US" smtClean="0"/>
          </a:p>
        </p:txBody>
      </p:sp>
      <p:graphicFrame>
        <p:nvGraphicFramePr>
          <p:cNvPr id="25603" name="Chart 2"/>
          <p:cNvGraphicFramePr>
            <a:graphicFrameLocks/>
          </p:cNvGraphicFramePr>
          <p:nvPr/>
        </p:nvGraphicFramePr>
        <p:xfrm>
          <a:off x="263525" y="742950"/>
          <a:ext cx="8497888" cy="3870325"/>
        </p:xfrm>
        <a:graphic>
          <a:graphicData uri="http://schemas.openxmlformats.org/presentationml/2006/ole">
            <mc:AlternateContent xmlns:mc="http://schemas.openxmlformats.org/markup-compatibility/2006">
              <mc:Choice xmlns:v="urn:schemas-microsoft-com:vml" Requires="v">
                <p:oleObj spid="_x0000_s25604" r:id="rId5" imgW="8498561" imgH="3871296" progId="Excel.Chart.8">
                  <p:embed/>
                </p:oleObj>
              </mc:Choice>
              <mc:Fallback>
                <p:oleObj r:id="rId5" imgW="8498561" imgH="3871296"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742950"/>
                        <a:ext cx="8497888" cy="3870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4" name="TextBox 4"/>
          <p:cNvSpPr txBox="1">
            <a:spLocks noChangeArrowheads="1"/>
          </p:cNvSpPr>
          <p:nvPr/>
        </p:nvSpPr>
        <p:spPr bwMode="auto">
          <a:xfrm>
            <a:off x="771525" y="790575"/>
            <a:ext cx="7264400" cy="338138"/>
          </a:xfrm>
          <a:prstGeom prst="rect">
            <a:avLst/>
          </a:prstGeom>
          <a:noFill/>
          <a:ln w="9525">
            <a:noFill/>
            <a:miter lim="800000"/>
            <a:headEnd/>
            <a:tailEnd/>
          </a:ln>
        </p:spPr>
        <p:txBody>
          <a:bodyPr>
            <a:spAutoFit/>
          </a:bodyPr>
          <a:lstStyle/>
          <a:p>
            <a:pPr eaLnBrk="1" hangingPunct="1"/>
            <a:r>
              <a:rPr lang="en-US" sz="1600" b="1">
                <a:solidFill>
                  <a:srgbClr val="7F7F7F"/>
                </a:solidFill>
                <a:cs typeface="Arial" charset="0"/>
              </a:rPr>
              <a:t>Single-Family Mortgage Originations ($ Billions)</a:t>
            </a:r>
          </a:p>
        </p:txBody>
      </p:sp>
      <p:sp>
        <p:nvSpPr>
          <p:cNvPr id="25605" name="Text Box 2080"/>
          <p:cNvSpPr txBox="1">
            <a:spLocks noChangeArrowheads="1"/>
          </p:cNvSpPr>
          <p:nvPr/>
        </p:nvSpPr>
        <p:spPr bwMode="auto">
          <a:xfrm>
            <a:off x="327025" y="4835525"/>
            <a:ext cx="4995863" cy="246063"/>
          </a:xfrm>
          <a:prstGeom prst="rect">
            <a:avLst/>
          </a:prstGeom>
          <a:noFill/>
          <a:ln w="9525">
            <a:noFill/>
            <a:miter lim="800000"/>
            <a:headEnd/>
            <a:tailEnd/>
          </a:ln>
        </p:spPr>
        <p:txBody>
          <a:bodyPr>
            <a:spAutoFit/>
          </a:bodyPr>
          <a:lstStyle/>
          <a:p>
            <a:pPr eaLnBrk="1" hangingPunct="1">
              <a:spcBef>
                <a:spcPct val="50000"/>
              </a:spcBef>
            </a:pPr>
            <a:r>
              <a:rPr lang="en-US" sz="1000" b="1">
                <a:solidFill>
                  <a:srgbClr val="7F7F7F"/>
                </a:solidFill>
                <a:cs typeface="Arial" charset="0"/>
              </a:rPr>
              <a:t>Sources</a:t>
            </a:r>
            <a:r>
              <a:rPr lang="en-US" sz="1000">
                <a:solidFill>
                  <a:srgbClr val="7F7F7F"/>
                </a:solidFill>
                <a:cs typeface="Arial" charset="0"/>
              </a:rPr>
              <a:t>:  Freddie Mac’s January 2015 Economic Outlook, HUD, VA</a:t>
            </a:r>
          </a:p>
        </p:txBody>
      </p:sp>
      <p:sp>
        <p:nvSpPr>
          <p:cNvPr id="25606" name="TextBox 3"/>
          <p:cNvSpPr txBox="1">
            <a:spLocks noChangeArrowheads="1"/>
          </p:cNvSpPr>
          <p:nvPr/>
        </p:nvSpPr>
        <p:spPr bwMode="auto">
          <a:xfrm>
            <a:off x="8283575" y="2794000"/>
            <a:ext cx="854075" cy="954088"/>
          </a:xfrm>
          <a:prstGeom prst="rect">
            <a:avLst/>
          </a:prstGeom>
          <a:noFill/>
          <a:ln w="19050">
            <a:noFill/>
            <a:miter lim="800000"/>
            <a:headEnd/>
            <a:tailEnd/>
          </a:ln>
        </p:spPr>
        <p:txBody>
          <a:bodyPr>
            <a:spAutoFit/>
          </a:bodyPr>
          <a:lstStyle/>
          <a:p>
            <a:r>
              <a:rPr lang="en-US" sz="1400" b="1">
                <a:solidFill>
                  <a:srgbClr val="000000"/>
                </a:solidFill>
                <a:cs typeface="Arial" charset="0"/>
              </a:rPr>
              <a:t>Lowest</a:t>
            </a:r>
          </a:p>
          <a:p>
            <a:r>
              <a:rPr lang="en-US" sz="1400" b="1">
                <a:solidFill>
                  <a:srgbClr val="000000"/>
                </a:solidFill>
                <a:cs typeface="Arial" charset="0"/>
              </a:rPr>
              <a:t>Level</a:t>
            </a:r>
          </a:p>
          <a:p>
            <a:r>
              <a:rPr lang="en-US" sz="1400" b="1">
                <a:solidFill>
                  <a:srgbClr val="000000"/>
                </a:solidFill>
                <a:cs typeface="Arial" charset="0"/>
              </a:rPr>
              <a:t>Since</a:t>
            </a:r>
          </a:p>
          <a:p>
            <a:r>
              <a:rPr lang="en-US" sz="1400" b="1">
                <a:solidFill>
                  <a:srgbClr val="000000"/>
                </a:solidFill>
                <a:cs typeface="Arial" charset="0"/>
              </a:rPr>
              <a:t>2000</a:t>
            </a:r>
          </a:p>
        </p:txBody>
      </p:sp>
      <p:sp>
        <p:nvSpPr>
          <p:cNvPr id="25607" name="Rectangle 2"/>
          <p:cNvSpPr>
            <a:spLocks noChangeArrowheads="1"/>
          </p:cNvSpPr>
          <p:nvPr/>
        </p:nvSpPr>
        <p:spPr bwMode="auto">
          <a:xfrm>
            <a:off x="393700" y="479425"/>
            <a:ext cx="6224588" cy="349250"/>
          </a:xfrm>
          <a:prstGeom prst="rect">
            <a:avLst/>
          </a:prstGeom>
          <a:noFill/>
          <a:ln w="9525">
            <a:noFill/>
            <a:miter lim="800000"/>
            <a:headEnd/>
            <a:tailEnd/>
          </a:ln>
        </p:spPr>
        <p:txBody>
          <a:bodyPr lIns="0" tIns="45709" rIns="0" bIns="45709" anchor="b"/>
          <a:lstStyle/>
          <a:p>
            <a:r>
              <a:rPr lang="en-US" sz="2000" b="1"/>
              <a:t>Purchase-Money Will Dominate Origination Mix</a:t>
            </a:r>
          </a:p>
        </p:txBody>
      </p:sp>
      <p:sp>
        <p:nvSpPr>
          <p:cNvPr id="10" name="TextBox 9"/>
          <p:cNvSpPr txBox="1"/>
          <p:nvPr/>
        </p:nvSpPr>
        <p:spPr>
          <a:xfrm>
            <a:off x="314325" y="4492625"/>
            <a:ext cx="8382000" cy="369888"/>
          </a:xfrm>
          <a:prstGeom prst="rect">
            <a:avLst/>
          </a:prstGeom>
          <a:noFill/>
          <a:ln>
            <a:solidFill>
              <a:schemeClr val="accent1">
                <a:shade val="95000"/>
                <a:satMod val="105000"/>
              </a:schemeClr>
            </a:solidFill>
          </a:ln>
        </p:spPr>
        <p:txBody>
          <a:bodyPr lIns="91418" tIns="45709" rIns="91418" bIns="45709">
            <a:spAutoFit/>
          </a:bodyPr>
          <a:lstStyle/>
          <a:p>
            <a:pPr algn="ctr">
              <a:defRPr/>
            </a:pPr>
            <a:r>
              <a:rPr lang="en-US" dirty="0">
                <a:latin typeface="+mn-lt"/>
              </a:rPr>
              <a:t>Origination Activity Projected to Decline by About $1 Trillion 2012 to 2015</a:t>
            </a:r>
          </a:p>
        </p:txBody>
      </p:sp>
    </p:spTree>
    <p:custDataLst>
      <p:tags r:id="rId2"/>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620000" y="1143000"/>
            <a:ext cx="922338" cy="3136900"/>
          </a:xfrm>
          <a:prstGeom prst="rect">
            <a:avLst/>
          </a:prstGeom>
          <a:solidFill>
            <a:srgbClr val="DDDDDD"/>
          </a:solidFill>
          <a:ln w="9525">
            <a:noFill/>
            <a:miter lim="800000"/>
            <a:headEnd/>
            <a:tailEnd/>
          </a:ln>
          <a:effectLst/>
        </p:spPr>
        <p:txBody>
          <a:bodyPr wrap="none" anchor="ctr"/>
          <a:lstStyle/>
          <a:p>
            <a:pPr algn="ctr"/>
            <a:endParaRPr lang="en-US"/>
          </a:p>
        </p:txBody>
      </p:sp>
      <p:graphicFrame>
        <p:nvGraphicFramePr>
          <p:cNvPr id="26627" name="Object 7"/>
          <p:cNvGraphicFramePr>
            <a:graphicFrameLocks noChangeAspect="1"/>
          </p:cNvGraphicFramePr>
          <p:nvPr/>
        </p:nvGraphicFramePr>
        <p:xfrm>
          <a:off x="333375" y="989013"/>
          <a:ext cx="8382000" cy="4046537"/>
        </p:xfrm>
        <a:graphic>
          <a:graphicData uri="http://schemas.openxmlformats.org/presentationml/2006/ole">
            <mc:AlternateContent xmlns:mc="http://schemas.openxmlformats.org/markup-compatibility/2006">
              <mc:Choice xmlns:v="urn:schemas-microsoft-com:vml" Requires="v">
                <p:oleObj spid="_x0000_s26628" r:id="rId4" imgW="8382727" imgH="4048095" progId="Excel.Chart.8">
                  <p:embed/>
                </p:oleObj>
              </mc:Choice>
              <mc:Fallback>
                <p:oleObj r:id="rId4" imgW="8382727" imgH="4048095"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 y="989013"/>
                        <a:ext cx="8382000" cy="404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8" name="Rectangle 3"/>
          <p:cNvSpPr>
            <a:spLocks noGrp="1" noChangeArrowheads="1"/>
          </p:cNvSpPr>
          <p:nvPr>
            <p:ph type="title" idx="4294967295"/>
          </p:nvPr>
        </p:nvSpPr>
        <p:spPr>
          <a:xfrm>
            <a:off x="355600" y="423863"/>
            <a:ext cx="6629400" cy="395287"/>
          </a:xfrm>
        </p:spPr>
        <p:txBody>
          <a:bodyPr/>
          <a:lstStyle/>
          <a:p>
            <a:r>
              <a:rPr lang="en-US" sz="2000" b="1" smtClean="0">
                <a:solidFill>
                  <a:schemeClr val="tx1"/>
                </a:solidFill>
                <a:latin typeface="Arial" charset="0"/>
                <a:cs typeface="Arial" charset="0"/>
              </a:rPr>
              <a:t>Multifamily Mortgage Originations Projected Up</a:t>
            </a:r>
          </a:p>
        </p:txBody>
      </p:sp>
      <p:sp>
        <p:nvSpPr>
          <p:cNvPr id="1298437" name="Rectangle 4"/>
          <p:cNvSpPr>
            <a:spLocks noChangeArrowheads="1"/>
          </p:cNvSpPr>
          <p:nvPr/>
        </p:nvSpPr>
        <p:spPr bwMode="auto">
          <a:xfrm>
            <a:off x="207963" y="4808538"/>
            <a:ext cx="8669337" cy="225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075" tIns="43539" rIns="87075" bIns="43539">
            <a:spAutoFit/>
          </a:bodyPr>
          <a:lstStyle/>
          <a:p>
            <a:pPr defTabSz="865188">
              <a:defRPr/>
            </a:pPr>
            <a:r>
              <a:rPr lang="en-US" sz="900" dirty="0">
                <a:solidFill>
                  <a:schemeClr val="bg1">
                    <a:lumMod val="50000"/>
                  </a:schemeClr>
                </a:solidFill>
              </a:rPr>
              <a:t>Sources: FFIEC (HMDA), OTS Thrift Financial Report, ACLI Investment Bulletin, MBA Commercial Mortgage Banker Origination Survey, Freddie Mac.</a:t>
            </a:r>
          </a:p>
        </p:txBody>
      </p:sp>
      <p:sp>
        <p:nvSpPr>
          <p:cNvPr id="26630" name="Rectangle 5"/>
          <p:cNvSpPr>
            <a:spLocks noChangeArrowheads="1"/>
          </p:cNvSpPr>
          <p:nvPr/>
        </p:nvSpPr>
        <p:spPr bwMode="auto">
          <a:xfrm>
            <a:off x="346075" y="752475"/>
            <a:ext cx="5988050" cy="319088"/>
          </a:xfrm>
          <a:prstGeom prst="rect">
            <a:avLst/>
          </a:prstGeom>
          <a:noFill/>
          <a:ln w="9525">
            <a:noFill/>
            <a:miter lim="800000"/>
            <a:headEnd/>
            <a:tailEnd/>
          </a:ln>
          <a:effectLst/>
        </p:spPr>
        <p:txBody>
          <a:bodyPr lIns="87075" tIns="43539" rIns="87075" bIns="43539">
            <a:spAutoFit/>
          </a:bodyPr>
          <a:lstStyle/>
          <a:p>
            <a:pPr defTabSz="865188"/>
            <a:r>
              <a:rPr lang="en-US" sz="1500" b="1"/>
              <a:t>Multifamily Mortgage Originations </a:t>
            </a:r>
            <a:r>
              <a:rPr lang="en-US" sz="1500"/>
              <a:t>(Billions of Dollars)</a:t>
            </a:r>
          </a:p>
        </p:txBody>
      </p:sp>
      <p:sp>
        <p:nvSpPr>
          <p:cNvPr id="26631" name="Text Box 6"/>
          <p:cNvSpPr txBox="1">
            <a:spLocks noChangeArrowheads="1"/>
          </p:cNvSpPr>
          <p:nvPr/>
        </p:nvSpPr>
        <p:spPr bwMode="auto">
          <a:xfrm>
            <a:off x="7467600" y="857250"/>
            <a:ext cx="1101725" cy="307975"/>
          </a:xfrm>
          <a:prstGeom prst="rect">
            <a:avLst/>
          </a:prstGeom>
          <a:noFill/>
          <a:ln w="9525">
            <a:solidFill>
              <a:schemeClr val="bg1"/>
            </a:solidFill>
            <a:miter lim="800000"/>
            <a:headEnd/>
            <a:tailEnd/>
          </a:ln>
        </p:spPr>
        <p:txBody>
          <a:bodyPr>
            <a:spAutoFit/>
          </a:bodyPr>
          <a:lstStyle/>
          <a:p>
            <a:pPr algn="ctr">
              <a:spcBef>
                <a:spcPct val="50000"/>
              </a:spcBef>
            </a:pPr>
            <a:r>
              <a:rPr lang="en-US" sz="1400">
                <a:cs typeface="Arial" charset="0"/>
              </a:rPr>
              <a:t>Forecast</a:t>
            </a:r>
          </a:p>
        </p:txBody>
      </p:sp>
      <p:sp>
        <p:nvSpPr>
          <p:cNvPr id="26632"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fld id="{AAA19819-49BC-4820-AB9E-3743BD462F72}" type="slidenum">
              <a:rPr lang="en-US" smtClean="0"/>
              <a:pPr/>
              <a:t>23</a:t>
            </a:fld>
            <a:endParaRPr lang="en-US"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41350" y="819150"/>
            <a:ext cx="7861300" cy="655638"/>
          </a:xfrm>
          <a:prstGeom prst="rect">
            <a:avLst/>
          </a:prstGeom>
          <a:noFill/>
        </p:spPr>
        <p:txBody>
          <a:bodyPr lIns="45652" tIns="0" rIns="45652" bIns="91440" anchor="b"/>
          <a:lstStyle>
            <a:lvl1pPr algn="l" rtl="0" eaLnBrk="0" fontAlgn="base" hangingPunct="0">
              <a:spcBef>
                <a:spcPct val="0"/>
              </a:spcBef>
              <a:spcAft>
                <a:spcPct val="0"/>
              </a:spcAft>
              <a:tabLst>
                <a:tab pos="1543050" algn="l"/>
              </a:tabLst>
              <a:defRPr sz="22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pPr algn="ctr">
              <a:buClr>
                <a:srgbClr val="58B810"/>
              </a:buClr>
              <a:buSzPct val="120000"/>
              <a:buFont typeface="Wingdings" pitchFamily="2" charset="2"/>
              <a:buNone/>
              <a:defRPr/>
            </a:pPr>
            <a:r>
              <a:rPr lang="en-US" sz="4000" kern="0" dirty="0" smtClean="0">
                <a:solidFill>
                  <a:srgbClr val="333333"/>
                </a:solidFill>
              </a:rPr>
              <a:t>Where to Get More Information</a:t>
            </a:r>
            <a:endParaRPr lang="en-US" sz="4000" kern="0" dirty="0">
              <a:solidFill>
                <a:srgbClr val="333333"/>
              </a:solidFill>
            </a:endParaRPr>
          </a:p>
        </p:txBody>
      </p:sp>
      <p:sp>
        <p:nvSpPr>
          <p:cNvPr id="6" name="Rectangle 3"/>
          <p:cNvSpPr txBox="1">
            <a:spLocks noChangeArrowheads="1"/>
          </p:cNvSpPr>
          <p:nvPr/>
        </p:nvSpPr>
        <p:spPr>
          <a:xfrm>
            <a:off x="838200" y="1504950"/>
            <a:ext cx="7667625" cy="1677988"/>
          </a:xfrm>
          <a:prstGeom prst="rect">
            <a:avLst/>
          </a:prstGeom>
          <a:noFill/>
        </p:spPr>
        <p:txBody>
          <a:bodyPr lIns="45652" tIns="0" rIns="45652" bIns="0"/>
          <a:lstStyle>
            <a:lvl1pPr marL="231775" indent="-231775" algn="l" rtl="0" eaLnBrk="0" fontAlgn="base" hangingPunct="0">
              <a:lnSpc>
                <a:spcPct val="105000"/>
              </a:lnSpc>
              <a:spcBef>
                <a:spcPct val="50000"/>
              </a:spcBef>
              <a:spcAft>
                <a:spcPct val="0"/>
              </a:spcAft>
              <a:buClr>
                <a:srgbClr val="426BBA"/>
              </a:buClr>
              <a:buFont typeface="Wingdings" pitchFamily="2" charset="2"/>
              <a:buChar char="§"/>
              <a:defRPr sz="2200">
                <a:solidFill>
                  <a:schemeClr val="tx1"/>
                </a:solidFill>
                <a:latin typeface="+mn-lt"/>
                <a:ea typeface="+mn-ea"/>
                <a:cs typeface="+mn-cs"/>
              </a:defRPr>
            </a:lvl1pPr>
            <a:lvl2pPr marL="461963" indent="-230188" algn="l" rtl="0" eaLnBrk="0" fontAlgn="base" hangingPunct="0">
              <a:lnSpc>
                <a:spcPct val="105000"/>
              </a:lnSpc>
              <a:spcBef>
                <a:spcPts val="800"/>
              </a:spcBef>
              <a:spcAft>
                <a:spcPct val="0"/>
              </a:spcAft>
              <a:buClr>
                <a:schemeClr val="accent4"/>
              </a:buClr>
              <a:buChar char="»"/>
              <a:defRPr sz="2000">
                <a:solidFill>
                  <a:schemeClr val="tx1"/>
                </a:solidFill>
                <a:latin typeface="+mn-lt"/>
              </a:defRPr>
            </a:lvl2pPr>
            <a:lvl3pPr marL="682625" indent="-220663" algn="l" rtl="0" eaLnBrk="0" fontAlgn="base" hangingPunct="0">
              <a:lnSpc>
                <a:spcPct val="105000"/>
              </a:lnSpc>
              <a:spcBef>
                <a:spcPts val="800"/>
              </a:spcBef>
              <a:spcAft>
                <a:spcPct val="0"/>
              </a:spcAft>
              <a:buClr>
                <a:schemeClr val="accent4"/>
              </a:buClr>
              <a:buChar char="–"/>
              <a:defRPr sz="1800">
                <a:solidFill>
                  <a:schemeClr val="tx1"/>
                </a:solidFill>
                <a:latin typeface="+mn-lt"/>
              </a:defRPr>
            </a:lvl3pPr>
            <a:lvl4pPr marL="914400" indent="-231775" algn="l" rtl="0" eaLnBrk="0" fontAlgn="base" hangingPunct="0">
              <a:lnSpc>
                <a:spcPct val="105000"/>
              </a:lnSpc>
              <a:spcBef>
                <a:spcPts val="800"/>
              </a:spcBef>
              <a:spcAft>
                <a:spcPct val="0"/>
              </a:spcAft>
              <a:buClr>
                <a:schemeClr val="accent4"/>
              </a:buClr>
              <a:buFont typeface="Wingdings" pitchFamily="2" charset="2"/>
              <a:buChar char="§"/>
              <a:defRPr sz="1800">
                <a:solidFill>
                  <a:schemeClr val="tx1"/>
                </a:solidFill>
                <a:latin typeface="+mn-lt"/>
              </a:defRPr>
            </a:lvl4pPr>
            <a:lvl5pPr marL="1146175" indent="-231775" algn="l" rtl="0" eaLnBrk="0" fontAlgn="base" hangingPunct="0">
              <a:lnSpc>
                <a:spcPct val="105000"/>
              </a:lnSpc>
              <a:spcBef>
                <a:spcPts val="800"/>
              </a:spcBef>
              <a:spcAft>
                <a:spcPct val="0"/>
              </a:spcAft>
              <a:buClr>
                <a:schemeClr val="accent4"/>
              </a:buClr>
              <a:buChar char="»"/>
              <a:defRPr sz="1800">
                <a:solidFill>
                  <a:schemeClr val="tx1"/>
                </a:solidFill>
                <a:latin typeface="+mn-lt"/>
              </a:defRPr>
            </a:lvl5pPr>
            <a:lvl6pPr marL="2514600" indent="-228600" algn="l" rtl="0" fontAlgn="base">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fontAlgn="base">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fontAlgn="base">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fontAlgn="base">
              <a:lnSpc>
                <a:spcPct val="105000"/>
              </a:lnSpc>
              <a:spcBef>
                <a:spcPct val="50000"/>
              </a:spcBef>
              <a:spcAft>
                <a:spcPct val="0"/>
              </a:spcAft>
              <a:buClr>
                <a:schemeClr val="accent1"/>
              </a:buClr>
              <a:buChar char="»"/>
              <a:defRPr sz="2000">
                <a:solidFill>
                  <a:schemeClr val="tx1"/>
                </a:solidFill>
                <a:latin typeface="+mn-lt"/>
              </a:defRPr>
            </a:lvl9pPr>
          </a:lstStyle>
          <a:p>
            <a:pPr marL="0" indent="0">
              <a:buFont typeface="Wingdings" pitchFamily="2" charset="2"/>
              <a:buNone/>
              <a:defRPr/>
            </a:pPr>
            <a:r>
              <a:rPr lang="en-US" sz="1800" kern="0" dirty="0" smtClean="0">
                <a:solidFill>
                  <a:srgbClr val="333333"/>
                </a:solidFill>
              </a:rPr>
              <a:t>Look for regular updates to our economic forecast, </a:t>
            </a:r>
            <a:r>
              <a:rPr lang="en-US" sz="1800" kern="0" dirty="0">
                <a:solidFill>
                  <a:srgbClr val="333333"/>
                </a:solidFill>
              </a:rPr>
              <a:t/>
            </a:r>
            <a:br>
              <a:rPr lang="en-US" sz="1800" kern="0" dirty="0">
                <a:solidFill>
                  <a:srgbClr val="333333"/>
                </a:solidFill>
              </a:rPr>
            </a:br>
            <a:r>
              <a:rPr lang="en-US" sz="1800" kern="0" dirty="0" smtClean="0">
                <a:solidFill>
                  <a:srgbClr val="333333"/>
                </a:solidFill>
              </a:rPr>
              <a:t>commentary and data at      	</a:t>
            </a:r>
          </a:p>
          <a:p>
            <a:pPr marL="0" indent="0">
              <a:buFont typeface="Wingdings" pitchFamily="2" charset="2"/>
              <a:buNone/>
              <a:defRPr/>
            </a:pPr>
            <a:r>
              <a:rPr lang="en-US" sz="1800" kern="0" dirty="0" smtClean="0">
                <a:solidFill>
                  <a:srgbClr val="333333"/>
                </a:solidFill>
              </a:rPr>
              <a:t>www.FreddieMac.com/news/finance  	</a:t>
            </a:r>
          </a:p>
          <a:p>
            <a:pPr marL="0" indent="0">
              <a:buFont typeface="Wingdings" pitchFamily="2" charset="2"/>
              <a:buNone/>
              <a:defRPr/>
            </a:pPr>
            <a:r>
              <a:rPr lang="en-US" sz="1800" kern="0" dirty="0" smtClean="0">
                <a:solidFill>
                  <a:srgbClr val="333333"/>
                </a:solidFill>
              </a:rPr>
              <a:t>Contact us at </a:t>
            </a:r>
            <a:r>
              <a:rPr lang="en-US" sz="1800" kern="0" dirty="0" smtClean="0">
                <a:solidFill>
                  <a:srgbClr val="333333"/>
                </a:solidFill>
                <a:hlinkClick r:id="rId2"/>
              </a:rPr>
              <a:t>chief_economist@freddiemac.com</a:t>
            </a:r>
            <a:endParaRPr lang="en-US" sz="1800" kern="0" dirty="0" smtClean="0">
              <a:solidFill>
                <a:srgbClr val="333333"/>
              </a:solidFill>
            </a:endParaRPr>
          </a:p>
          <a:p>
            <a:pPr marL="0" indent="0">
              <a:buFont typeface="Wingdings" pitchFamily="2" charset="2"/>
              <a:buNone/>
              <a:defRPr/>
            </a:pPr>
            <a:r>
              <a:rPr lang="en-US" sz="1800" kern="0" dirty="0" smtClean="0">
                <a:solidFill>
                  <a:srgbClr val="333333"/>
                </a:solidFill>
              </a:rPr>
              <a:t>Twitter: @</a:t>
            </a:r>
            <a:r>
              <a:rPr lang="en-US" sz="1800" kern="0" dirty="0" err="1" smtClean="0">
                <a:solidFill>
                  <a:srgbClr val="333333"/>
                </a:solidFill>
              </a:rPr>
              <a:t>FreddieMac</a:t>
            </a:r>
            <a:endParaRPr lang="en-US" sz="1800" kern="0" dirty="0">
              <a:solidFill>
                <a:srgbClr val="333333"/>
              </a:solidFill>
            </a:endParaRPr>
          </a:p>
        </p:txBody>
      </p:sp>
      <p:sp>
        <p:nvSpPr>
          <p:cNvPr id="27652" name="Text Box 4"/>
          <p:cNvSpPr txBox="1">
            <a:spLocks noChangeArrowheads="1"/>
          </p:cNvSpPr>
          <p:nvPr/>
        </p:nvSpPr>
        <p:spPr bwMode="auto">
          <a:xfrm>
            <a:off x="639763" y="3349625"/>
            <a:ext cx="7864475" cy="1476375"/>
          </a:xfrm>
          <a:prstGeom prst="rect">
            <a:avLst/>
          </a:prstGeom>
          <a:noFill/>
          <a:ln w="28575">
            <a:noFill/>
            <a:miter lim="800000"/>
            <a:headEnd/>
            <a:tailEnd/>
          </a:ln>
        </p:spPr>
        <p:txBody>
          <a:bodyPr lIns="91295" tIns="45647" rIns="91295" bIns="45647" anchor="b" anchorCtr="1">
            <a:spAutoFit/>
          </a:bodyPr>
          <a:lstStyle/>
          <a:p>
            <a:pPr>
              <a:spcBef>
                <a:spcPct val="50000"/>
              </a:spcBef>
            </a:pPr>
            <a:r>
              <a:rPr lang="en-US" sz="1200" i="1">
                <a:solidFill>
                  <a:srgbClr val="000000"/>
                </a:solidFill>
                <a:cs typeface="Times New Roman" pitchFamily="18" charset="0"/>
              </a:rPr>
              <a:t>Opinions, estimates, forecasts and other views contained in this document are those of Freddie Mac's Office of the Chief Economist, do not necessarily represent the views of Freddie Mac or its management, should not be construed as indicating Freddie Mac's business prospects or expected results, and are subject to change without notice.  Although the Office of the Chief Economist attempts to provide reliable, useful information, it does not guarantee that the information is accurate, current or suitable for any particular purpose. </a:t>
            </a:r>
          </a:p>
          <a:p>
            <a:pPr>
              <a:spcBef>
                <a:spcPct val="50000"/>
              </a:spcBef>
            </a:pPr>
            <a:r>
              <a:rPr lang="en-US" sz="1200" i="1">
                <a:solidFill>
                  <a:srgbClr val="000000"/>
                </a:solidFill>
                <a:cs typeface="Times New Roman" pitchFamily="18" charset="0"/>
              </a:rPr>
              <a:t>Information from this document may be used with proper attribution. Alteration of this document is prohibited.</a:t>
            </a:r>
            <a:r>
              <a:rPr lang="en-US" sz="1200" i="1">
                <a:solidFill>
                  <a:srgbClr val="000000"/>
                </a:solidFill>
              </a:rPr>
              <a:t>       </a:t>
            </a:r>
            <a:r>
              <a:rPr lang="en-US" sz="1200" i="1">
                <a:solidFill>
                  <a:srgbClr val="000000"/>
                </a:solidFill>
                <a:cs typeface="Times New Roman" pitchFamily="18" charset="0"/>
              </a:rPr>
              <a:t>© 2015 by Freddie Mac. </a:t>
            </a:r>
          </a:p>
        </p:txBody>
      </p:sp>
      <p:sp>
        <p:nvSpPr>
          <p:cNvPr id="8" name="Rectangle 19"/>
          <p:cNvSpPr txBox="1">
            <a:spLocks noChangeArrowheads="1"/>
          </p:cNvSpPr>
          <p:nvPr/>
        </p:nvSpPr>
        <p:spPr>
          <a:xfrm>
            <a:off x="6553200" y="4932363"/>
            <a:ext cx="2133600" cy="211137"/>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defRPr/>
            </a:pPr>
            <a:fld id="{F0C8D4D6-3290-46A6-B83D-0C49CDEE4CE2}" type="slidenum">
              <a:rPr lang="en-US" sz="900" b="1" smtClean="0">
                <a:solidFill>
                  <a:schemeClr val="bg1"/>
                </a:solidFill>
                <a:latin typeface="+mn-lt"/>
              </a:rPr>
              <a:pPr algn="r">
                <a:defRPr/>
              </a:pPr>
              <a:t>24</a:t>
            </a:fld>
            <a:endParaRPr lang="en-US" sz="900" b="1" dirty="0">
              <a:solidFill>
                <a:schemeClr val="bg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293688" y="1222375"/>
            <a:ext cx="2614612" cy="2994025"/>
          </a:xfrm>
          <a:prstGeom prst="rect">
            <a:avLst/>
          </a:prstGeom>
          <a:noFill/>
          <a:ln w="9525">
            <a:noFill/>
            <a:miter lim="800000"/>
            <a:headEnd/>
            <a:tailEnd/>
          </a:ln>
        </p:spPr>
        <p:txBody>
          <a:bodyPr/>
          <a:lstStyle/>
          <a:p>
            <a:pPr eaLnBrk="1" hangingPunct="1"/>
            <a:r>
              <a:rPr lang="en-US" altLang="en-US" sz="1600" b="1">
                <a:solidFill>
                  <a:srgbClr val="0D0D0D"/>
                </a:solidFill>
                <a:cs typeface="Arial" charset="0"/>
              </a:rPr>
              <a:t>John Smith</a:t>
            </a:r>
          </a:p>
          <a:p>
            <a:pPr eaLnBrk="1" hangingPunct="1"/>
            <a:r>
              <a:rPr lang="en-US" altLang="en-US" sz="1600">
                <a:solidFill>
                  <a:srgbClr val="0D0D0D"/>
                </a:solidFill>
                <a:cs typeface="Arial" charset="0"/>
              </a:rPr>
              <a:t>ABC Builder</a:t>
            </a: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r>
              <a:rPr lang="en-US" altLang="en-US" sz="1600">
                <a:solidFill>
                  <a:srgbClr val="0D0D0D"/>
                </a:solidFill>
                <a:cs typeface="Arial" charset="0"/>
              </a:rPr>
              <a:t>202.555.5555</a:t>
            </a:r>
          </a:p>
          <a:p>
            <a:pPr eaLnBrk="1" hangingPunct="1"/>
            <a:r>
              <a:rPr lang="en-US" altLang="en-US" sz="1600">
                <a:solidFill>
                  <a:srgbClr val="0D0D0D"/>
                </a:solidFill>
                <a:cs typeface="Arial" charset="0"/>
              </a:rPr>
              <a:t>1234 Elm Street</a:t>
            </a:r>
          </a:p>
          <a:p>
            <a:pPr eaLnBrk="1" hangingPunct="1"/>
            <a:r>
              <a:rPr lang="en-US" altLang="en-US" sz="1600">
                <a:solidFill>
                  <a:srgbClr val="0D0D0D"/>
                </a:solidFill>
                <a:cs typeface="Arial" charset="0"/>
              </a:rPr>
              <a:t>Cleveland</a:t>
            </a:r>
            <a:r>
              <a:rPr lang="en-US" altLang="en-US" sz="1600" i="1">
                <a:solidFill>
                  <a:srgbClr val="0D0D0D"/>
                </a:solidFill>
                <a:cs typeface="Arial" charset="0"/>
              </a:rPr>
              <a:t>, </a:t>
            </a:r>
            <a:r>
              <a:rPr lang="en-US" altLang="en-US" sz="1600">
                <a:solidFill>
                  <a:srgbClr val="0D0D0D"/>
                </a:solidFill>
                <a:cs typeface="Arial" charset="0"/>
              </a:rPr>
              <a:t>OH 50003</a:t>
            </a:r>
          </a:p>
          <a:p>
            <a:pPr eaLnBrk="1" hangingPunct="1"/>
            <a:endParaRPr lang="en-US" altLang="en-US" sz="1600">
              <a:solidFill>
                <a:srgbClr val="0D0D0D"/>
              </a:solidFill>
              <a:cs typeface="Arial" charset="0"/>
            </a:endParaRPr>
          </a:p>
          <a:p>
            <a:pPr eaLnBrk="1" hangingPunct="1"/>
            <a:endParaRPr lang="en-US" altLang="en-US" sz="1600" b="1">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p:txBody>
      </p:sp>
      <p:sp>
        <p:nvSpPr>
          <p:cNvPr id="28675" name="Subtitle 2"/>
          <p:cNvSpPr txBox="1">
            <a:spLocks/>
          </p:cNvSpPr>
          <p:nvPr/>
        </p:nvSpPr>
        <p:spPr bwMode="auto">
          <a:xfrm>
            <a:off x="293688" y="822325"/>
            <a:ext cx="3622675" cy="398463"/>
          </a:xfrm>
          <a:prstGeom prst="rect">
            <a:avLst/>
          </a:prstGeom>
          <a:noFill/>
          <a:ln w="9525">
            <a:noFill/>
            <a:miter lim="800000"/>
            <a:headEnd/>
            <a:tailEnd/>
          </a:ln>
        </p:spPr>
        <p:txBody>
          <a:bodyPr/>
          <a:lstStyle/>
          <a:p>
            <a:pPr eaLnBrk="1" hangingPunct="1">
              <a:lnSpc>
                <a:spcPct val="130000"/>
              </a:lnSpc>
              <a:spcAft>
                <a:spcPts val="1200"/>
              </a:spcAft>
            </a:pPr>
            <a:r>
              <a:rPr lang="en-US" altLang="en-US" sz="1600" b="1">
                <a:solidFill>
                  <a:srgbClr val="317AC5"/>
                </a:solidFill>
                <a:cs typeface="Arial" charset="0"/>
              </a:rPr>
              <a:t>Speaker Contacts:</a:t>
            </a:r>
          </a:p>
        </p:txBody>
      </p:sp>
      <p:sp>
        <p:nvSpPr>
          <p:cNvPr id="7" name="Rectangle 6"/>
          <p:cNvSpPr>
            <a:spLocks noChangeArrowheads="1"/>
          </p:cNvSpPr>
          <p:nvPr/>
        </p:nvSpPr>
        <p:spPr bwMode="auto">
          <a:xfrm>
            <a:off x="339725" y="1882775"/>
            <a:ext cx="2289175" cy="1092200"/>
          </a:xfrm>
          <a:prstGeom prst="rect">
            <a:avLst/>
          </a:prstGeom>
          <a:solidFill>
            <a:schemeClr val="accent1"/>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8677" name="Content Placeholder 2"/>
          <p:cNvSpPr txBox="1">
            <a:spLocks/>
          </p:cNvSpPr>
          <p:nvPr/>
        </p:nvSpPr>
        <p:spPr bwMode="auto">
          <a:xfrm>
            <a:off x="339725" y="2259013"/>
            <a:ext cx="2289175" cy="342900"/>
          </a:xfrm>
          <a:prstGeom prst="rect">
            <a:avLst/>
          </a:prstGeom>
          <a:noFill/>
          <a:ln w="9525">
            <a:noFill/>
            <a:miter lim="800000"/>
            <a:headEnd/>
            <a:tailEnd/>
          </a:ln>
        </p:spPr>
        <p:txBody>
          <a:bodyPr/>
          <a:lstStyle/>
          <a:p>
            <a:pPr indent="-342900" algn="ctr" eaLnBrk="1" hangingPunct="1">
              <a:spcAft>
                <a:spcPts val="1200"/>
              </a:spcAft>
              <a:buFont typeface="Arial" charset="0"/>
              <a:buNone/>
            </a:pPr>
            <a:r>
              <a:rPr lang="en-US" altLang="en-US">
                <a:solidFill>
                  <a:schemeClr val="bg1"/>
                </a:solidFill>
                <a:cs typeface="Arial" charset="0"/>
              </a:rPr>
              <a:t>Head Shot</a:t>
            </a:r>
          </a:p>
        </p:txBody>
      </p:sp>
      <p:sp>
        <p:nvSpPr>
          <p:cNvPr id="28678" name="Subtitle 2"/>
          <p:cNvSpPr txBox="1">
            <a:spLocks/>
          </p:cNvSpPr>
          <p:nvPr/>
        </p:nvSpPr>
        <p:spPr bwMode="auto">
          <a:xfrm>
            <a:off x="3265488" y="1222375"/>
            <a:ext cx="2613025" cy="2994025"/>
          </a:xfrm>
          <a:prstGeom prst="rect">
            <a:avLst/>
          </a:prstGeom>
          <a:noFill/>
          <a:ln w="9525">
            <a:noFill/>
            <a:miter lim="800000"/>
            <a:headEnd/>
            <a:tailEnd/>
          </a:ln>
        </p:spPr>
        <p:txBody>
          <a:bodyPr/>
          <a:lstStyle/>
          <a:p>
            <a:pPr eaLnBrk="1" hangingPunct="1"/>
            <a:r>
              <a:rPr lang="en-US" altLang="en-US" sz="1600" b="1">
                <a:solidFill>
                  <a:srgbClr val="0D0D0D"/>
                </a:solidFill>
                <a:cs typeface="Arial" charset="0"/>
              </a:rPr>
              <a:t>John Smith</a:t>
            </a:r>
          </a:p>
          <a:p>
            <a:pPr eaLnBrk="1" hangingPunct="1"/>
            <a:r>
              <a:rPr lang="en-US" altLang="en-US" sz="1600">
                <a:solidFill>
                  <a:srgbClr val="0D0D0D"/>
                </a:solidFill>
                <a:cs typeface="Arial" charset="0"/>
              </a:rPr>
              <a:t>ABC Builder</a:t>
            </a: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r>
              <a:rPr lang="en-US" altLang="en-US" sz="1600">
                <a:solidFill>
                  <a:srgbClr val="0D0D0D"/>
                </a:solidFill>
                <a:cs typeface="Arial" charset="0"/>
              </a:rPr>
              <a:t>202.555.5555</a:t>
            </a:r>
          </a:p>
          <a:p>
            <a:pPr eaLnBrk="1" hangingPunct="1"/>
            <a:r>
              <a:rPr lang="en-US" altLang="en-US" sz="1600">
                <a:solidFill>
                  <a:srgbClr val="0D0D0D"/>
                </a:solidFill>
                <a:cs typeface="Arial" charset="0"/>
              </a:rPr>
              <a:t>1234 Elm Street</a:t>
            </a:r>
          </a:p>
          <a:p>
            <a:pPr eaLnBrk="1" hangingPunct="1"/>
            <a:r>
              <a:rPr lang="en-US" altLang="en-US" sz="1600">
                <a:solidFill>
                  <a:srgbClr val="0D0D0D"/>
                </a:solidFill>
                <a:cs typeface="Arial" charset="0"/>
              </a:rPr>
              <a:t>Cleveland</a:t>
            </a:r>
            <a:r>
              <a:rPr lang="en-US" altLang="en-US" sz="1600" i="1">
                <a:solidFill>
                  <a:srgbClr val="0D0D0D"/>
                </a:solidFill>
                <a:cs typeface="Arial" charset="0"/>
              </a:rPr>
              <a:t>, </a:t>
            </a:r>
            <a:r>
              <a:rPr lang="en-US" altLang="en-US" sz="1600">
                <a:solidFill>
                  <a:srgbClr val="0D0D0D"/>
                </a:solidFill>
                <a:cs typeface="Arial" charset="0"/>
              </a:rPr>
              <a:t>OH 50003</a:t>
            </a:r>
          </a:p>
          <a:p>
            <a:pPr eaLnBrk="1" hangingPunct="1"/>
            <a:endParaRPr lang="en-US" altLang="en-US" sz="1600">
              <a:solidFill>
                <a:srgbClr val="0D0D0D"/>
              </a:solidFill>
              <a:cs typeface="Arial" charset="0"/>
            </a:endParaRPr>
          </a:p>
          <a:p>
            <a:pPr eaLnBrk="1" hangingPunct="1"/>
            <a:endParaRPr lang="en-US" altLang="en-US" sz="1600" b="1">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p:txBody>
      </p:sp>
      <p:sp>
        <p:nvSpPr>
          <p:cNvPr id="12" name="Rectangle 11"/>
          <p:cNvSpPr>
            <a:spLocks noChangeArrowheads="1"/>
          </p:cNvSpPr>
          <p:nvPr/>
        </p:nvSpPr>
        <p:spPr bwMode="auto">
          <a:xfrm>
            <a:off x="3311525" y="1882775"/>
            <a:ext cx="2289175" cy="1092200"/>
          </a:xfrm>
          <a:prstGeom prst="rect">
            <a:avLst/>
          </a:prstGeom>
          <a:solidFill>
            <a:schemeClr val="accent1"/>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8680" name="Content Placeholder 2"/>
          <p:cNvSpPr txBox="1">
            <a:spLocks/>
          </p:cNvSpPr>
          <p:nvPr/>
        </p:nvSpPr>
        <p:spPr bwMode="auto">
          <a:xfrm>
            <a:off x="3311525" y="2259013"/>
            <a:ext cx="2289175" cy="342900"/>
          </a:xfrm>
          <a:prstGeom prst="rect">
            <a:avLst/>
          </a:prstGeom>
          <a:noFill/>
          <a:ln w="9525">
            <a:noFill/>
            <a:miter lim="800000"/>
            <a:headEnd/>
            <a:tailEnd/>
          </a:ln>
        </p:spPr>
        <p:txBody>
          <a:bodyPr/>
          <a:lstStyle/>
          <a:p>
            <a:pPr indent="-342900" algn="ctr" eaLnBrk="1" hangingPunct="1">
              <a:spcAft>
                <a:spcPts val="1200"/>
              </a:spcAft>
              <a:buFont typeface="Arial" charset="0"/>
              <a:buNone/>
            </a:pPr>
            <a:r>
              <a:rPr lang="en-US" altLang="en-US">
                <a:solidFill>
                  <a:schemeClr val="bg1"/>
                </a:solidFill>
                <a:cs typeface="Arial" charset="0"/>
              </a:rPr>
              <a:t>Head Shot</a:t>
            </a:r>
          </a:p>
        </p:txBody>
      </p:sp>
      <p:sp>
        <p:nvSpPr>
          <p:cNvPr id="28681" name="Subtitle 2"/>
          <p:cNvSpPr txBox="1">
            <a:spLocks/>
          </p:cNvSpPr>
          <p:nvPr/>
        </p:nvSpPr>
        <p:spPr bwMode="auto">
          <a:xfrm>
            <a:off x="6189663" y="1222375"/>
            <a:ext cx="2614612" cy="2994025"/>
          </a:xfrm>
          <a:prstGeom prst="rect">
            <a:avLst/>
          </a:prstGeom>
          <a:noFill/>
          <a:ln w="9525">
            <a:noFill/>
            <a:miter lim="800000"/>
            <a:headEnd/>
            <a:tailEnd/>
          </a:ln>
        </p:spPr>
        <p:txBody>
          <a:bodyPr/>
          <a:lstStyle/>
          <a:p>
            <a:pPr eaLnBrk="1" hangingPunct="1"/>
            <a:r>
              <a:rPr lang="en-US" altLang="en-US" sz="1600" b="1">
                <a:solidFill>
                  <a:srgbClr val="0D0D0D"/>
                </a:solidFill>
                <a:cs typeface="Arial" charset="0"/>
              </a:rPr>
              <a:t>Frank E. Nothaft</a:t>
            </a:r>
          </a:p>
          <a:p>
            <a:pPr eaLnBrk="1" hangingPunct="1"/>
            <a:r>
              <a:rPr lang="en-US" altLang="en-US" sz="1600">
                <a:solidFill>
                  <a:srgbClr val="0D0D0D"/>
                </a:solidFill>
                <a:cs typeface="Arial" charset="0"/>
              </a:rPr>
              <a:t>Freddie Mac</a:t>
            </a: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a:p>
            <a:pPr eaLnBrk="1" hangingPunct="1"/>
            <a:r>
              <a:rPr lang="en-US" altLang="en-US" sz="1600">
                <a:solidFill>
                  <a:srgbClr val="0D0D0D"/>
                </a:solidFill>
                <a:cs typeface="Arial" charset="0"/>
              </a:rPr>
              <a:t>703-903-2350</a:t>
            </a:r>
          </a:p>
          <a:p>
            <a:pPr eaLnBrk="1" hangingPunct="1"/>
            <a:r>
              <a:rPr lang="en-US" altLang="en-US" sz="1600">
                <a:solidFill>
                  <a:srgbClr val="0D0D0D"/>
                </a:solidFill>
                <a:cs typeface="Arial" charset="0"/>
              </a:rPr>
              <a:t>8200 Jones Branch Drive</a:t>
            </a:r>
          </a:p>
          <a:p>
            <a:pPr eaLnBrk="1" hangingPunct="1"/>
            <a:r>
              <a:rPr lang="en-US" altLang="en-US" sz="1600">
                <a:solidFill>
                  <a:srgbClr val="0D0D0D"/>
                </a:solidFill>
                <a:cs typeface="Arial" charset="0"/>
              </a:rPr>
              <a:t>McLean, VA  22102-3110</a:t>
            </a:r>
          </a:p>
          <a:p>
            <a:pPr eaLnBrk="1" hangingPunct="1"/>
            <a:endParaRPr lang="en-US" altLang="en-US" sz="1600">
              <a:solidFill>
                <a:srgbClr val="0D0D0D"/>
              </a:solidFill>
              <a:cs typeface="Arial" charset="0"/>
            </a:endParaRPr>
          </a:p>
          <a:p>
            <a:pPr eaLnBrk="1" hangingPunct="1"/>
            <a:endParaRPr lang="en-US" altLang="en-US" sz="1600" b="1">
              <a:solidFill>
                <a:srgbClr val="0D0D0D"/>
              </a:solidFill>
              <a:cs typeface="Arial" charset="0"/>
            </a:endParaRPr>
          </a:p>
          <a:p>
            <a:pPr eaLnBrk="1" hangingPunct="1"/>
            <a:endParaRPr lang="en-US" altLang="en-US" sz="1600">
              <a:solidFill>
                <a:srgbClr val="0D0D0D"/>
              </a:solidFill>
              <a:cs typeface="Arial" charset="0"/>
            </a:endParaRPr>
          </a:p>
          <a:p>
            <a:pPr eaLnBrk="1" hangingPunct="1"/>
            <a:endParaRPr lang="en-US" altLang="en-US" sz="1600">
              <a:solidFill>
                <a:srgbClr val="0D0D0D"/>
              </a:solidFill>
              <a:cs typeface="Arial" charset="0"/>
            </a:endParaRPr>
          </a:p>
        </p:txBody>
      </p:sp>
      <p:sp>
        <p:nvSpPr>
          <p:cNvPr id="28682" name="Content Placeholder 2"/>
          <p:cNvSpPr txBox="1">
            <a:spLocks/>
          </p:cNvSpPr>
          <p:nvPr/>
        </p:nvSpPr>
        <p:spPr bwMode="auto">
          <a:xfrm>
            <a:off x="6235700" y="2259013"/>
            <a:ext cx="2289175" cy="342900"/>
          </a:xfrm>
          <a:prstGeom prst="rect">
            <a:avLst/>
          </a:prstGeom>
          <a:noFill/>
          <a:ln w="9525">
            <a:noFill/>
            <a:miter lim="800000"/>
            <a:headEnd/>
            <a:tailEnd/>
          </a:ln>
        </p:spPr>
        <p:txBody>
          <a:bodyPr/>
          <a:lstStyle/>
          <a:p>
            <a:pPr indent="-342900" algn="ctr" eaLnBrk="1" hangingPunct="1">
              <a:spcAft>
                <a:spcPts val="1200"/>
              </a:spcAft>
              <a:buFont typeface="Arial" charset="0"/>
              <a:buNone/>
            </a:pPr>
            <a:r>
              <a:rPr lang="en-US" altLang="en-US">
                <a:solidFill>
                  <a:schemeClr val="bg1"/>
                </a:solidFill>
                <a:cs typeface="Arial" charset="0"/>
              </a:rPr>
              <a:t>Head Shot</a:t>
            </a:r>
          </a:p>
        </p:txBody>
      </p:sp>
      <p:pic>
        <p:nvPicPr>
          <p:cNvPr id="28683" name="Picture 12"/>
          <p:cNvPicPr>
            <a:picLocks noChangeAspect="1" noChangeArrowheads="1"/>
          </p:cNvPicPr>
          <p:nvPr/>
        </p:nvPicPr>
        <p:blipFill>
          <a:blip r:embed="rId2"/>
          <a:srcRect/>
          <a:stretch>
            <a:fillRect/>
          </a:stretch>
        </p:blipFill>
        <p:spPr bwMode="auto">
          <a:xfrm>
            <a:off x="6286500" y="1900238"/>
            <a:ext cx="1771650" cy="19732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19113" y="617538"/>
            <a:ext cx="8229600" cy="682625"/>
          </a:xfrm>
        </p:spPr>
        <p:txBody>
          <a:bodyPr/>
          <a:lstStyle/>
          <a:p>
            <a:pPr eaLnBrk="1" hangingPunct="1"/>
            <a:r>
              <a:rPr lang="en-US" altLang="en-US" sz="2800" b="1" smtClean="0">
                <a:solidFill>
                  <a:srgbClr val="317AC5"/>
                </a:solidFill>
                <a:latin typeface="Arial" charset="0"/>
                <a:cs typeface="Arial" charset="0"/>
              </a:rPr>
              <a:t>Learning Outcomes</a:t>
            </a:r>
          </a:p>
        </p:txBody>
      </p:sp>
      <p:sp>
        <p:nvSpPr>
          <p:cNvPr id="5" name="Content Placeholder 2"/>
          <p:cNvSpPr>
            <a:spLocks noGrp="1"/>
          </p:cNvSpPr>
          <p:nvPr>
            <p:ph idx="1"/>
          </p:nvPr>
        </p:nvSpPr>
        <p:spPr>
          <a:xfrm>
            <a:off x="390525" y="1300163"/>
            <a:ext cx="8553450" cy="3529012"/>
          </a:xfrm>
        </p:spPr>
        <p:txBody>
          <a:bodyPr rtlCol="0">
            <a:normAutofit/>
          </a:bodyPr>
          <a:lstStyle/>
          <a:p>
            <a:pPr eaLnBrk="1" fontAlgn="auto" hangingPunct="1">
              <a:spcBef>
                <a:spcPts val="0"/>
              </a:spcBef>
              <a:buFont typeface="Wingdings" charset="2"/>
              <a:buChar char="Ø"/>
              <a:defRPr/>
            </a:pPr>
            <a:r>
              <a:rPr lang="en-US" sz="2000" dirty="0">
                <a:solidFill>
                  <a:schemeClr val="tx1">
                    <a:lumMod val="95000"/>
                    <a:lumOff val="5000"/>
                  </a:schemeClr>
                </a:solidFill>
              </a:rPr>
              <a:t>Learn about the </a:t>
            </a:r>
            <a:r>
              <a:rPr lang="en-US" sz="2000" dirty="0" smtClean="0">
                <a:solidFill>
                  <a:schemeClr val="tx1">
                    <a:lumMod val="95000"/>
                    <a:lumOff val="5000"/>
                  </a:schemeClr>
                </a:solidFill>
              </a:rPr>
              <a:t>economic and housing projections for 2015. </a:t>
            </a:r>
            <a:endParaRPr lang="en-US" sz="2000" dirty="0">
              <a:solidFill>
                <a:schemeClr val="tx1">
                  <a:lumMod val="95000"/>
                  <a:lumOff val="5000"/>
                </a:schemeClr>
              </a:solidFill>
            </a:endParaRPr>
          </a:p>
          <a:p>
            <a:pPr eaLnBrk="1" fontAlgn="auto" hangingPunct="1">
              <a:spcBef>
                <a:spcPts val="0"/>
              </a:spcBef>
              <a:buFont typeface="Wingdings" charset="2"/>
              <a:buChar char="Ø"/>
              <a:defRPr/>
            </a:pPr>
            <a:r>
              <a:rPr lang="en-US" sz="2000" dirty="0" smtClean="0">
                <a:solidFill>
                  <a:schemeClr val="tx1">
                    <a:lumMod val="95000"/>
                    <a:lumOff val="5000"/>
                  </a:schemeClr>
                </a:solidFill>
              </a:rPr>
              <a:t>Understand the effect of rising mortgage rates on home buyers. </a:t>
            </a:r>
          </a:p>
          <a:p>
            <a:pPr eaLnBrk="1" fontAlgn="auto" hangingPunct="1">
              <a:spcBef>
                <a:spcPts val="0"/>
              </a:spcBef>
              <a:buFont typeface="Wingdings" charset="2"/>
              <a:buChar char="Ø"/>
              <a:defRPr/>
            </a:pPr>
            <a:r>
              <a:rPr lang="en-US" sz="2000" dirty="0" smtClean="0">
                <a:solidFill>
                  <a:schemeClr val="tx1">
                    <a:lumMod val="95000"/>
                    <a:lumOff val="5000"/>
                  </a:schemeClr>
                </a:solidFill>
              </a:rPr>
              <a:t>Learn about the demographic drivers of long-term housing demand. </a:t>
            </a:r>
          </a:p>
          <a:p>
            <a:pPr eaLnBrk="1" fontAlgn="auto" hangingPunct="1">
              <a:spcBef>
                <a:spcPts val="0"/>
              </a:spcBef>
              <a:buFont typeface="Wingdings" charset="2"/>
              <a:buChar char="Ø"/>
              <a:defRPr/>
            </a:pPr>
            <a:r>
              <a:rPr lang="en-US" sz="2000" dirty="0" smtClean="0">
                <a:solidFill>
                  <a:schemeClr val="tx1">
                    <a:lumMod val="95000"/>
                    <a:lumOff val="5000"/>
                  </a:schemeClr>
                </a:solidFill>
              </a:rPr>
              <a:t>Understand the demographic risk factors that could either  					strengthen or dampen housing demand in coming years.</a:t>
            </a:r>
          </a:p>
          <a:p>
            <a:pPr eaLnBrk="1" fontAlgn="auto" hangingPunct="1">
              <a:spcBef>
                <a:spcPts val="0"/>
              </a:spcBef>
              <a:buFont typeface="Wingdings" charset="2"/>
              <a:buChar char="Ø"/>
              <a:defRPr/>
            </a:pPr>
            <a:r>
              <a:rPr lang="en-US" sz="2000" dirty="0" smtClean="0">
                <a:solidFill>
                  <a:schemeClr val="tx1">
                    <a:lumMod val="95000"/>
                    <a:lumOff val="5000"/>
                  </a:schemeClr>
                </a:solidFill>
              </a:rPr>
              <a:t>Learn what the latest data on homeownership rates, household 			formations, student loan debt, and consumer home buying 				attitudes suggest for housing demand in 2015 and beyond.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9913" y="506413"/>
            <a:ext cx="6969125" cy="1120775"/>
          </a:xfrm>
          <a:prstGeom prst="rect">
            <a:avLst/>
          </a:prstGeom>
        </p:spPr>
        <p:txBody>
          <a:bodyPr anchor="ctr">
            <a:normAutofit/>
          </a:bodyPr>
          <a:lstStyle/>
          <a:p>
            <a:pPr eaLnBrk="1" fontAlgn="auto" hangingPunct="1">
              <a:spcAft>
                <a:spcPts val="0"/>
              </a:spcAft>
              <a:defRPr/>
            </a:pPr>
            <a:r>
              <a:rPr lang="en-US" sz="2800" b="1" dirty="0">
                <a:solidFill>
                  <a:srgbClr val="317AC5"/>
                </a:solidFill>
                <a:latin typeface="Arial"/>
                <a:ea typeface="+mj-ea"/>
                <a:cs typeface="Arial"/>
              </a:rPr>
              <a:t>American Institute of Architects (AIA) Continuing Professional Education</a:t>
            </a:r>
          </a:p>
        </p:txBody>
      </p:sp>
      <p:sp>
        <p:nvSpPr>
          <p:cNvPr id="7171" name="Subtitle 2"/>
          <p:cNvSpPr txBox="1">
            <a:spLocks/>
          </p:cNvSpPr>
          <p:nvPr/>
        </p:nvSpPr>
        <p:spPr bwMode="auto">
          <a:xfrm>
            <a:off x="588963" y="1824038"/>
            <a:ext cx="8167687" cy="3113087"/>
          </a:xfrm>
          <a:prstGeom prst="rect">
            <a:avLst/>
          </a:prstGeom>
          <a:noFill/>
          <a:ln w="9525">
            <a:noFill/>
            <a:miter lim="800000"/>
            <a:headEnd/>
            <a:tailEnd/>
          </a:ln>
        </p:spPr>
        <p:txBody>
          <a:bodyPr/>
          <a:lstStyle/>
          <a:p>
            <a:pPr eaLnBrk="1" hangingPunct="1">
              <a:lnSpc>
                <a:spcPct val="130000"/>
              </a:lnSpc>
              <a:spcAft>
                <a:spcPts val="1200"/>
              </a:spcAft>
            </a:pPr>
            <a:r>
              <a:rPr lang="en-US" altLang="en-US" sz="1400">
                <a:solidFill>
                  <a:srgbClr val="0D0D0D"/>
                </a:solidFill>
                <a:cs typeface="Arial" charset="0"/>
              </a:rPr>
              <a:t>Credit(s) earned on completion of this course will be reported to AIA CES for AIA members upon completion of the AIA/CES Session Participation Forms found in the back of this session room and online at </a:t>
            </a:r>
            <a:r>
              <a:rPr lang="en-US" altLang="en-US" sz="1400" u="sng">
                <a:solidFill>
                  <a:srgbClr val="0D0D0D"/>
                </a:solidFill>
                <a:cs typeface="Arial" charset="0"/>
              </a:rPr>
              <a:t>www.BuildersShow.com</a:t>
            </a:r>
            <a:r>
              <a:rPr lang="en-US" altLang="en-US" sz="1400">
                <a:solidFill>
                  <a:srgbClr val="0D0D0D"/>
                </a:solidFill>
                <a:cs typeface="Arial" charset="0"/>
              </a:rPr>
              <a:t>. Certificates of Completion for both AIA members and non-AIA members are available upon request. </a:t>
            </a:r>
          </a:p>
          <a:p>
            <a:pPr eaLnBrk="1" hangingPunct="1">
              <a:lnSpc>
                <a:spcPct val="130000"/>
              </a:lnSpc>
              <a:spcAft>
                <a:spcPts val="1200"/>
              </a:spcAft>
            </a:pPr>
            <a:r>
              <a:rPr lang="en-US" altLang="en-US" sz="1400">
                <a:solidFill>
                  <a:srgbClr val="0D0D0D"/>
                </a:solidFill>
                <a:cs typeface="Arial" charset="0"/>
              </a:rPr>
              <a:t>This course is registered with AIA CES for continuing professional education. As such, it does not include content that may be deemed or construed to be an approval or endorsement by the AIA of any material of construction or any method or manner of handling, using, distributing, or dealing in any material or product.</a:t>
            </a:r>
          </a:p>
          <a:p>
            <a:pPr eaLnBrk="1" hangingPunct="1">
              <a:lnSpc>
                <a:spcPct val="130000"/>
              </a:lnSpc>
              <a:spcAft>
                <a:spcPts val="1200"/>
              </a:spcAft>
            </a:pPr>
            <a:r>
              <a:rPr lang="en-US" altLang="en-US" sz="1400">
                <a:solidFill>
                  <a:srgbClr val="0D0D0D"/>
                </a:solidFill>
                <a:cs typeface="Arial" charset="0"/>
              </a:rPr>
              <a:t>Questions related to specific materials, methods, and services will be addressed at the conclusion of this presentation.</a:t>
            </a:r>
          </a:p>
        </p:txBody>
      </p:sp>
      <p:pic>
        <p:nvPicPr>
          <p:cNvPr id="7172" name="Picture 8" descr="aia.jpg"/>
          <p:cNvPicPr>
            <a:picLocks/>
          </p:cNvPicPr>
          <p:nvPr/>
        </p:nvPicPr>
        <p:blipFill>
          <a:blip r:embed="rId3"/>
          <a:srcRect/>
          <a:stretch>
            <a:fillRect/>
          </a:stretch>
        </p:blipFill>
        <p:spPr bwMode="auto">
          <a:xfrm>
            <a:off x="7646988" y="769938"/>
            <a:ext cx="952500" cy="1104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3"/>
          <p:cNvSpPr>
            <a:spLocks noGrp="1" noChangeArrowheads="1"/>
          </p:cNvSpPr>
          <p:nvPr>
            <p:ph type="body" idx="4294967295"/>
          </p:nvPr>
        </p:nvSpPr>
        <p:spPr>
          <a:xfrm>
            <a:off x="476250" y="900113"/>
            <a:ext cx="8516938" cy="3478212"/>
          </a:xfrm>
        </p:spPr>
        <p:txBody>
          <a:bodyPr>
            <a:normAutofit/>
          </a:bodyPr>
          <a:lstStyle/>
          <a:p>
            <a:pPr marL="361381" indent="-361381" defTabSz="965297">
              <a:lnSpc>
                <a:spcPct val="90000"/>
              </a:lnSpc>
              <a:spcBef>
                <a:spcPts val="36"/>
              </a:spcBef>
              <a:defRPr/>
            </a:pPr>
            <a:endParaRPr lang="en-US" sz="2400" dirty="0" smtClean="0">
              <a:solidFill>
                <a:srgbClr val="000000"/>
              </a:solidFill>
            </a:endParaRPr>
          </a:p>
          <a:p>
            <a:pPr marL="361381" indent="-361381" defTabSz="965297">
              <a:lnSpc>
                <a:spcPct val="90000"/>
              </a:lnSpc>
              <a:spcBef>
                <a:spcPts val="36"/>
              </a:spcBef>
              <a:defRPr/>
            </a:pPr>
            <a:r>
              <a:rPr lang="en-US" sz="2400" dirty="0" smtClean="0">
                <a:solidFill>
                  <a:schemeClr val="tx1"/>
                </a:solidFill>
              </a:rPr>
              <a:t>What is the outlook for mortgage rates and home sales in 2015?  (Both up)</a:t>
            </a:r>
          </a:p>
          <a:p>
            <a:pPr marL="361381" indent="-361381" defTabSz="965297">
              <a:lnSpc>
                <a:spcPct val="95000"/>
              </a:lnSpc>
              <a:spcBef>
                <a:spcPts val="0"/>
              </a:spcBef>
              <a:defRPr/>
            </a:pPr>
            <a:r>
              <a:rPr lang="en-US" sz="2400" dirty="0">
                <a:solidFill>
                  <a:schemeClr val="tx1"/>
                </a:solidFill>
              </a:rPr>
              <a:t>Are we in another house-value ‘bubble’? (No</a:t>
            </a:r>
            <a:r>
              <a:rPr lang="en-US" sz="2400" dirty="0" smtClean="0">
                <a:solidFill>
                  <a:schemeClr val="tx1"/>
                </a:solidFill>
              </a:rPr>
              <a:t>)</a:t>
            </a:r>
            <a:endParaRPr lang="en-US" sz="2400" dirty="0">
              <a:solidFill>
                <a:schemeClr val="tx1"/>
              </a:solidFill>
            </a:endParaRPr>
          </a:p>
          <a:p>
            <a:pPr marL="361381" indent="-361381" defTabSz="965297">
              <a:lnSpc>
                <a:spcPct val="90000"/>
              </a:lnSpc>
              <a:spcBef>
                <a:spcPct val="30000"/>
              </a:spcBef>
              <a:defRPr/>
            </a:pPr>
            <a:r>
              <a:rPr lang="en-US" sz="2400" dirty="0" smtClean="0">
                <a:solidFill>
                  <a:schemeClr val="tx1"/>
                </a:solidFill>
              </a:rPr>
              <a:t>Will student debt affect future housing market? (Yes)</a:t>
            </a:r>
            <a:endParaRPr lang="en-US" sz="2400" dirty="0">
              <a:solidFill>
                <a:schemeClr val="tx1"/>
              </a:solidFill>
            </a:endParaRPr>
          </a:p>
          <a:p>
            <a:pPr marL="361381" indent="-361381" defTabSz="965297">
              <a:lnSpc>
                <a:spcPct val="90000"/>
              </a:lnSpc>
              <a:spcBef>
                <a:spcPts val="36"/>
              </a:spcBef>
              <a:defRPr/>
            </a:pPr>
            <a:r>
              <a:rPr lang="en-US" sz="2400" dirty="0" smtClean="0">
                <a:solidFill>
                  <a:schemeClr val="tx1"/>
                </a:solidFill>
              </a:rPr>
              <a:t>Where are residential originations headed? (Less single-family refinance but more purchase, and more multifamily)</a:t>
            </a:r>
          </a:p>
          <a:p>
            <a:pPr marL="0" indent="0" defTabSz="965297">
              <a:lnSpc>
                <a:spcPct val="95000"/>
              </a:lnSpc>
              <a:defRPr/>
            </a:pPr>
            <a:endParaRPr lang="en-US" dirty="0" smtClean="0"/>
          </a:p>
          <a:p>
            <a:pPr marL="911412" lvl="1" indent="-302746" defTabSz="965297">
              <a:lnSpc>
                <a:spcPct val="95000"/>
              </a:lnSpc>
              <a:spcBef>
                <a:spcPct val="0"/>
              </a:spcBef>
              <a:buFont typeface="Arial" charset="0"/>
              <a:buNone/>
              <a:defRPr/>
            </a:pPr>
            <a:endParaRPr lang="en-US" dirty="0" smtClean="0"/>
          </a:p>
          <a:p>
            <a:pPr marL="911412" lvl="1" indent="-302746" defTabSz="965297">
              <a:lnSpc>
                <a:spcPct val="95000"/>
              </a:lnSpc>
              <a:spcBef>
                <a:spcPct val="0"/>
              </a:spcBef>
              <a:buFont typeface="Arial" charset="0"/>
              <a:buNone/>
              <a:defRPr/>
            </a:pPr>
            <a:endParaRPr lang="en-US" dirty="0" smtClean="0"/>
          </a:p>
        </p:txBody>
      </p:sp>
      <p:sp>
        <p:nvSpPr>
          <p:cNvPr id="8195"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pPr algn="l"/>
            <a:fld id="{A1DAE408-B578-48E1-AE9C-3F527B3BCD4D}" type="slidenum">
              <a:rPr lang="en-US" smtClean="0"/>
              <a:pPr algn="l"/>
              <a:t>5</a:t>
            </a:fld>
            <a:endParaRPr lang="en-US" smtClean="0"/>
          </a:p>
        </p:txBody>
      </p:sp>
    </p:spTree>
    <p:custDataLst>
      <p:tags r:id="rId1"/>
    </p:custData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3"/>
          <p:cNvSpPr>
            <a:spLocks noGrp="1" noChangeArrowheads="1"/>
          </p:cNvSpPr>
          <p:nvPr>
            <p:ph type="body" idx="4294967295"/>
          </p:nvPr>
        </p:nvSpPr>
        <p:spPr>
          <a:xfrm>
            <a:off x="447675" y="900113"/>
            <a:ext cx="8545513" cy="3478212"/>
          </a:xfrm>
        </p:spPr>
        <p:txBody>
          <a:bodyPr>
            <a:normAutofit/>
          </a:bodyPr>
          <a:lstStyle/>
          <a:p>
            <a:pPr marL="361381" indent="-361381" defTabSz="965297">
              <a:lnSpc>
                <a:spcPct val="90000"/>
              </a:lnSpc>
              <a:spcBef>
                <a:spcPts val="36"/>
              </a:spcBef>
              <a:defRPr/>
            </a:pPr>
            <a:endParaRPr lang="en-US" sz="2400" dirty="0" smtClean="0">
              <a:solidFill>
                <a:srgbClr val="000000"/>
              </a:solidFill>
            </a:endParaRPr>
          </a:p>
          <a:p>
            <a:pPr marL="361381" indent="-361381" defTabSz="965297">
              <a:lnSpc>
                <a:spcPct val="90000"/>
              </a:lnSpc>
              <a:spcBef>
                <a:spcPts val="36"/>
              </a:spcBef>
              <a:defRPr/>
            </a:pPr>
            <a:r>
              <a:rPr lang="en-US" sz="2400" dirty="0" smtClean="0">
                <a:solidFill>
                  <a:schemeClr val="tx1"/>
                </a:solidFill>
              </a:rPr>
              <a:t>What is the outlook for mortgage rates and home sales in 2015?  (Both up)</a:t>
            </a:r>
          </a:p>
          <a:p>
            <a:pPr marL="361381" indent="-361381" defTabSz="965297">
              <a:lnSpc>
                <a:spcPct val="95000"/>
              </a:lnSpc>
              <a:spcBef>
                <a:spcPts val="0"/>
              </a:spcBef>
              <a:defRPr/>
            </a:pPr>
            <a:r>
              <a:rPr lang="en-US" sz="2400" dirty="0">
                <a:solidFill>
                  <a:schemeClr val="bg1">
                    <a:lumMod val="75000"/>
                  </a:schemeClr>
                </a:solidFill>
              </a:rPr>
              <a:t>Are we in another house-value ‘bubble’? (No</a:t>
            </a:r>
            <a:r>
              <a:rPr lang="en-US" sz="2400" dirty="0" smtClean="0">
                <a:solidFill>
                  <a:schemeClr val="bg1">
                    <a:lumMod val="75000"/>
                  </a:schemeClr>
                </a:solidFill>
              </a:rPr>
              <a:t>)</a:t>
            </a:r>
            <a:endParaRPr lang="en-US" sz="2400" dirty="0">
              <a:solidFill>
                <a:schemeClr val="bg1">
                  <a:lumMod val="75000"/>
                </a:schemeClr>
              </a:solidFill>
            </a:endParaRPr>
          </a:p>
          <a:p>
            <a:pPr marL="361381" indent="-361381" defTabSz="965297">
              <a:lnSpc>
                <a:spcPct val="90000"/>
              </a:lnSpc>
              <a:spcBef>
                <a:spcPct val="30000"/>
              </a:spcBef>
              <a:defRPr/>
            </a:pPr>
            <a:r>
              <a:rPr lang="en-US" sz="2400" dirty="0" smtClean="0">
                <a:solidFill>
                  <a:schemeClr val="bg1">
                    <a:lumMod val="75000"/>
                  </a:schemeClr>
                </a:solidFill>
              </a:rPr>
              <a:t>Will student debt affect future housing market? (Yes)</a:t>
            </a:r>
            <a:endParaRPr lang="en-US" sz="2400" dirty="0">
              <a:solidFill>
                <a:schemeClr val="bg1">
                  <a:lumMod val="75000"/>
                </a:schemeClr>
              </a:solidFill>
            </a:endParaRPr>
          </a:p>
          <a:p>
            <a:pPr marL="361381" indent="-361381" defTabSz="965297">
              <a:lnSpc>
                <a:spcPct val="90000"/>
              </a:lnSpc>
              <a:spcBef>
                <a:spcPts val="36"/>
              </a:spcBef>
              <a:defRPr/>
            </a:pPr>
            <a:r>
              <a:rPr lang="en-US" sz="2400" dirty="0" smtClean="0">
                <a:solidFill>
                  <a:schemeClr val="bg1">
                    <a:lumMod val="75000"/>
                  </a:schemeClr>
                </a:solidFill>
              </a:rPr>
              <a:t>Where are residential originations headed? (Less single-family refinance but more purchase, and more multifamily)</a:t>
            </a:r>
          </a:p>
          <a:p>
            <a:pPr marL="0" indent="0" defTabSz="965297">
              <a:lnSpc>
                <a:spcPct val="95000"/>
              </a:lnSpc>
              <a:defRPr/>
            </a:pPr>
            <a:endParaRPr lang="en-US" dirty="0" smtClean="0"/>
          </a:p>
          <a:p>
            <a:pPr marL="911412" lvl="1" indent="-302746" defTabSz="965297">
              <a:lnSpc>
                <a:spcPct val="95000"/>
              </a:lnSpc>
              <a:spcBef>
                <a:spcPct val="0"/>
              </a:spcBef>
              <a:buFont typeface="Arial" charset="0"/>
              <a:buNone/>
              <a:defRPr/>
            </a:pPr>
            <a:endParaRPr lang="en-US" dirty="0" smtClean="0"/>
          </a:p>
          <a:p>
            <a:pPr marL="911412" lvl="1" indent="-302746" defTabSz="965297">
              <a:lnSpc>
                <a:spcPct val="95000"/>
              </a:lnSpc>
              <a:spcBef>
                <a:spcPct val="0"/>
              </a:spcBef>
              <a:buFont typeface="Arial" charset="0"/>
              <a:buNone/>
              <a:defRPr/>
            </a:pPr>
            <a:endParaRPr lang="en-US" dirty="0" smtClean="0"/>
          </a:p>
        </p:txBody>
      </p:sp>
      <p:sp>
        <p:nvSpPr>
          <p:cNvPr id="9219"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pPr algn="l"/>
            <a:fld id="{AE1CC50F-F1D5-4CA8-9F2C-58C5BB15D3D6}" type="slidenum">
              <a:rPr lang="en-US" smtClean="0"/>
              <a:pPr algn="l"/>
              <a:t>6</a:t>
            </a:fld>
            <a:endParaRPr lang="en-US" smtClean="0"/>
          </a:p>
        </p:txBody>
      </p:sp>
    </p:spTree>
    <p:custDataLst>
      <p:tags r:id="rId1"/>
    </p:custData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519113" y="427038"/>
            <a:ext cx="8229600" cy="369887"/>
          </a:xfrm>
        </p:spPr>
        <p:txBody>
          <a:bodyPr/>
          <a:lstStyle/>
          <a:p>
            <a:r>
              <a:rPr lang="en-US" sz="2000" b="1" smtClean="0">
                <a:solidFill>
                  <a:schemeClr val="tx1"/>
                </a:solidFill>
                <a:latin typeface="Arial" charset="0"/>
                <a:cs typeface="Arial" charset="0"/>
              </a:rPr>
              <a:t>Federal Funds Target Expected to Rise</a:t>
            </a:r>
          </a:p>
        </p:txBody>
      </p:sp>
      <p:sp>
        <p:nvSpPr>
          <p:cNvPr id="10243" name="Slide Number Placeholder 1"/>
          <p:cNvSpPr txBox="1">
            <a:spLocks/>
          </p:cNvSpPr>
          <p:nvPr/>
        </p:nvSpPr>
        <p:spPr bwMode="auto">
          <a:xfrm>
            <a:off x="8305800" y="4857750"/>
            <a:ext cx="609600" cy="114300"/>
          </a:xfrm>
          <a:prstGeom prst="rect">
            <a:avLst/>
          </a:prstGeom>
          <a:noFill/>
          <a:ln w="9525">
            <a:noFill/>
            <a:miter lim="800000"/>
            <a:headEnd/>
            <a:tailEnd/>
          </a:ln>
          <a:effectLst/>
        </p:spPr>
        <p:txBody>
          <a:bodyPr lIns="0" tIns="0" rIns="0" bIns="0"/>
          <a:lstStyle/>
          <a:p>
            <a:pPr algn="r"/>
            <a:endParaRPr lang="en-US" sz="1000">
              <a:latin typeface="Calibri" pitchFamily="-111" charset="0"/>
              <a:cs typeface="Times New Roman" pitchFamily="18" charset="0"/>
            </a:endParaRPr>
          </a:p>
        </p:txBody>
      </p:sp>
      <p:graphicFrame>
        <p:nvGraphicFramePr>
          <p:cNvPr id="10244" name="Chart 6"/>
          <p:cNvGraphicFramePr>
            <a:graphicFrameLocks/>
          </p:cNvGraphicFramePr>
          <p:nvPr/>
        </p:nvGraphicFramePr>
        <p:xfrm>
          <a:off x="544513" y="665163"/>
          <a:ext cx="8255000" cy="3473450"/>
        </p:xfrm>
        <a:graphic>
          <a:graphicData uri="http://schemas.openxmlformats.org/presentationml/2006/ole">
            <mc:AlternateContent xmlns:mc="http://schemas.openxmlformats.org/markup-compatibility/2006">
              <mc:Choice xmlns:v="urn:schemas-microsoft-com:vml" Requires="v">
                <p:oleObj spid="_x0000_s10245" r:id="rId4" imgW="8254699" imgH="3475021" progId="Excel.Chart.8">
                  <p:embed/>
                </p:oleObj>
              </mc:Choice>
              <mc:Fallback>
                <p:oleObj r:id="rId4" imgW="8254699" imgH="3475021"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3" y="665163"/>
                        <a:ext cx="8255000" cy="347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245" name="Straight Connector 7"/>
          <p:cNvCxnSpPr>
            <a:cxnSpLocks noChangeShapeType="1"/>
          </p:cNvCxnSpPr>
          <p:nvPr/>
        </p:nvCxnSpPr>
        <p:spPr bwMode="auto">
          <a:xfrm>
            <a:off x="7543800" y="1577975"/>
            <a:ext cx="990600" cy="0"/>
          </a:xfrm>
          <a:prstGeom prst="line">
            <a:avLst/>
          </a:prstGeom>
          <a:noFill/>
          <a:ln w="28575" algn="ctr">
            <a:solidFill>
              <a:srgbClr val="0066FF"/>
            </a:solidFill>
            <a:round/>
            <a:headEnd/>
            <a:tailEnd/>
          </a:ln>
          <a:effectLst/>
        </p:spPr>
      </p:cxnSp>
      <p:sp>
        <p:nvSpPr>
          <p:cNvPr id="9" name="Rectangle 4"/>
          <p:cNvSpPr>
            <a:spLocks noChangeArrowheads="1"/>
          </p:cNvSpPr>
          <p:nvPr/>
        </p:nvSpPr>
        <p:spPr bwMode="auto">
          <a:xfrm>
            <a:off x="311150" y="4768850"/>
            <a:ext cx="84963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nchor="ctr"/>
          <a:lstStyle/>
          <a:p>
            <a:pPr>
              <a:defRPr/>
            </a:pPr>
            <a:r>
              <a:rPr lang="en-US" sz="900" i="1" dirty="0">
                <a:solidFill>
                  <a:schemeClr val="bg1">
                    <a:lumMod val="50000"/>
                  </a:schemeClr>
                </a:solidFill>
                <a:latin typeface="Arial" panose="020B0604020202020204" pitchFamily="34" charset="0"/>
                <a:cs typeface="Arial" panose="020B0604020202020204" pitchFamily="34" charset="0"/>
              </a:rPr>
              <a:t>Source: Fed Futures from Bloomberg on 12/17/2014. In the bottom plot each shaded circle indicates the value (rounded to the nearest 1/8 percentage point) of an individual FOMC participant’s judgment of the appropriate level of the target federal funds rate at the end of the specified calendar year or over the longer run.</a:t>
            </a:r>
          </a:p>
        </p:txBody>
      </p:sp>
      <p:sp>
        <p:nvSpPr>
          <p:cNvPr id="10" name="TextBox 9"/>
          <p:cNvSpPr txBox="1"/>
          <p:nvPr/>
        </p:nvSpPr>
        <p:spPr>
          <a:xfrm>
            <a:off x="196850" y="4062413"/>
            <a:ext cx="1524000" cy="307975"/>
          </a:xfrm>
          <a:prstGeom prst="rect">
            <a:avLst/>
          </a:prstGeom>
          <a:noFill/>
          <a:ln w="19050">
            <a:solidFill>
              <a:srgbClr val="0066FF"/>
            </a:solidFill>
          </a:ln>
        </p:spPr>
        <p:txBody>
          <a:bodyPr>
            <a:spAutoFit/>
          </a:bodyPr>
          <a:lstStyle/>
          <a:p>
            <a:pPr>
              <a:defRPr/>
            </a:pPr>
            <a:r>
              <a:rPr lang="en-US" sz="1400" dirty="0">
                <a:latin typeface="+mn-lt"/>
              </a:rPr>
              <a:t>Dec – 14 Median</a:t>
            </a:r>
          </a:p>
        </p:txBody>
      </p:sp>
      <p:sp>
        <p:nvSpPr>
          <p:cNvPr id="11" name="TextBox 10"/>
          <p:cNvSpPr txBox="1"/>
          <p:nvPr/>
        </p:nvSpPr>
        <p:spPr>
          <a:xfrm>
            <a:off x="2181225" y="4073525"/>
            <a:ext cx="533400" cy="307975"/>
          </a:xfrm>
          <a:prstGeom prst="rect">
            <a:avLst/>
          </a:prstGeom>
          <a:noFill/>
          <a:ln w="19050">
            <a:solidFill>
              <a:srgbClr val="0066FF"/>
            </a:solidFill>
          </a:ln>
        </p:spPr>
        <p:txBody>
          <a:bodyPr>
            <a:spAutoFit/>
          </a:bodyPr>
          <a:lstStyle/>
          <a:p>
            <a:pPr>
              <a:defRPr/>
            </a:pPr>
            <a:r>
              <a:rPr lang="en-US" sz="1400" dirty="0">
                <a:latin typeface="+mn-lt"/>
              </a:rPr>
              <a:t>0.13</a:t>
            </a:r>
          </a:p>
        </p:txBody>
      </p:sp>
      <p:sp>
        <p:nvSpPr>
          <p:cNvPr id="10249" name="TextBox 11"/>
          <p:cNvSpPr txBox="1">
            <a:spLocks noChangeArrowheads="1"/>
          </p:cNvSpPr>
          <p:nvPr/>
        </p:nvSpPr>
        <p:spPr bwMode="auto">
          <a:xfrm>
            <a:off x="3562350" y="4084638"/>
            <a:ext cx="533400" cy="307975"/>
          </a:xfrm>
          <a:prstGeom prst="rect">
            <a:avLst/>
          </a:prstGeom>
          <a:noFill/>
          <a:ln w="19050">
            <a:solidFill>
              <a:srgbClr val="0066FF"/>
            </a:solidFill>
            <a:miter lim="800000"/>
            <a:headEnd/>
            <a:tailEnd/>
          </a:ln>
        </p:spPr>
        <p:txBody>
          <a:bodyPr>
            <a:spAutoFit/>
          </a:bodyPr>
          <a:lstStyle/>
          <a:p>
            <a:r>
              <a:rPr lang="en-US" sz="1400">
                <a:latin typeface="Calibri" pitchFamily="-111" charset="0"/>
              </a:rPr>
              <a:t>1.13</a:t>
            </a:r>
          </a:p>
        </p:txBody>
      </p:sp>
      <p:sp>
        <p:nvSpPr>
          <p:cNvPr id="10250" name="TextBox 12"/>
          <p:cNvSpPr txBox="1">
            <a:spLocks noChangeArrowheads="1"/>
          </p:cNvSpPr>
          <p:nvPr/>
        </p:nvSpPr>
        <p:spPr bwMode="auto">
          <a:xfrm>
            <a:off x="4914900" y="4084638"/>
            <a:ext cx="533400" cy="307975"/>
          </a:xfrm>
          <a:prstGeom prst="rect">
            <a:avLst/>
          </a:prstGeom>
          <a:noFill/>
          <a:ln w="19050">
            <a:solidFill>
              <a:srgbClr val="0066FF"/>
            </a:solidFill>
            <a:miter lim="800000"/>
            <a:headEnd/>
            <a:tailEnd/>
          </a:ln>
        </p:spPr>
        <p:txBody>
          <a:bodyPr>
            <a:spAutoFit/>
          </a:bodyPr>
          <a:lstStyle/>
          <a:p>
            <a:r>
              <a:rPr lang="en-US" sz="1400">
                <a:latin typeface="Calibri" pitchFamily="-111" charset="0"/>
              </a:rPr>
              <a:t>2.50</a:t>
            </a:r>
          </a:p>
        </p:txBody>
      </p:sp>
      <p:sp>
        <p:nvSpPr>
          <p:cNvPr id="10251" name="TextBox 13"/>
          <p:cNvSpPr txBox="1">
            <a:spLocks noChangeArrowheads="1"/>
          </p:cNvSpPr>
          <p:nvPr/>
        </p:nvSpPr>
        <p:spPr bwMode="auto">
          <a:xfrm>
            <a:off x="6362700" y="4087813"/>
            <a:ext cx="533400" cy="307975"/>
          </a:xfrm>
          <a:prstGeom prst="rect">
            <a:avLst/>
          </a:prstGeom>
          <a:noFill/>
          <a:ln w="19050">
            <a:solidFill>
              <a:srgbClr val="0066FF"/>
            </a:solidFill>
            <a:miter lim="800000"/>
            <a:headEnd/>
            <a:tailEnd/>
          </a:ln>
        </p:spPr>
        <p:txBody>
          <a:bodyPr>
            <a:spAutoFit/>
          </a:bodyPr>
          <a:lstStyle/>
          <a:p>
            <a:r>
              <a:rPr lang="en-US" sz="1400">
                <a:latin typeface="Calibri" pitchFamily="-111" charset="0"/>
              </a:rPr>
              <a:t>3.63</a:t>
            </a:r>
          </a:p>
        </p:txBody>
      </p:sp>
      <p:sp>
        <p:nvSpPr>
          <p:cNvPr id="10252" name="TextBox 14"/>
          <p:cNvSpPr txBox="1">
            <a:spLocks noChangeArrowheads="1"/>
          </p:cNvSpPr>
          <p:nvPr/>
        </p:nvSpPr>
        <p:spPr bwMode="auto">
          <a:xfrm>
            <a:off x="7620000" y="4084638"/>
            <a:ext cx="533400" cy="307975"/>
          </a:xfrm>
          <a:prstGeom prst="rect">
            <a:avLst/>
          </a:prstGeom>
          <a:noFill/>
          <a:ln w="19050">
            <a:solidFill>
              <a:srgbClr val="0066FF"/>
            </a:solidFill>
            <a:miter lim="800000"/>
            <a:headEnd/>
            <a:tailEnd/>
          </a:ln>
        </p:spPr>
        <p:txBody>
          <a:bodyPr>
            <a:spAutoFit/>
          </a:bodyPr>
          <a:lstStyle/>
          <a:p>
            <a:r>
              <a:rPr lang="en-US" sz="1400">
                <a:latin typeface="Calibri" pitchFamily="-111" charset="0"/>
              </a:rPr>
              <a:t>3.75</a:t>
            </a:r>
          </a:p>
        </p:txBody>
      </p:sp>
      <p:sp>
        <p:nvSpPr>
          <p:cNvPr id="16" name="TextBox 15"/>
          <p:cNvSpPr txBox="1"/>
          <p:nvPr/>
        </p:nvSpPr>
        <p:spPr>
          <a:xfrm>
            <a:off x="196850" y="4424363"/>
            <a:ext cx="1752600" cy="307975"/>
          </a:xfrm>
          <a:prstGeom prst="rect">
            <a:avLst/>
          </a:prstGeom>
          <a:noFill/>
          <a:ln w="19050">
            <a:solidFill>
              <a:srgbClr val="008000"/>
            </a:solidFill>
          </a:ln>
        </p:spPr>
        <p:txBody>
          <a:bodyPr>
            <a:spAutoFit/>
          </a:bodyPr>
          <a:lstStyle/>
          <a:p>
            <a:pPr>
              <a:defRPr/>
            </a:pPr>
            <a:r>
              <a:rPr lang="en-US" sz="1400" dirty="0">
                <a:latin typeface="+mn-lt"/>
              </a:rPr>
              <a:t>Fed Funds Futures</a:t>
            </a:r>
          </a:p>
        </p:txBody>
      </p:sp>
      <p:sp>
        <p:nvSpPr>
          <p:cNvPr id="17" name="TextBox 16"/>
          <p:cNvSpPr txBox="1"/>
          <p:nvPr/>
        </p:nvSpPr>
        <p:spPr>
          <a:xfrm>
            <a:off x="2181225" y="4425950"/>
            <a:ext cx="533400" cy="307975"/>
          </a:xfrm>
          <a:prstGeom prst="rect">
            <a:avLst/>
          </a:prstGeom>
          <a:noFill/>
          <a:ln w="19050">
            <a:solidFill>
              <a:srgbClr val="008000"/>
            </a:solidFill>
          </a:ln>
        </p:spPr>
        <p:txBody>
          <a:bodyPr>
            <a:spAutoFit/>
          </a:bodyPr>
          <a:lstStyle/>
          <a:p>
            <a:pPr>
              <a:defRPr/>
            </a:pPr>
            <a:r>
              <a:rPr lang="en-US" sz="1400" dirty="0">
                <a:latin typeface="+mn-lt"/>
              </a:rPr>
              <a:t>0.12</a:t>
            </a:r>
          </a:p>
        </p:txBody>
      </p:sp>
      <p:sp>
        <p:nvSpPr>
          <p:cNvPr id="10255" name="TextBox 17"/>
          <p:cNvSpPr txBox="1">
            <a:spLocks noChangeArrowheads="1"/>
          </p:cNvSpPr>
          <p:nvPr/>
        </p:nvSpPr>
        <p:spPr bwMode="auto">
          <a:xfrm>
            <a:off x="3562350" y="4437063"/>
            <a:ext cx="533400" cy="307975"/>
          </a:xfrm>
          <a:prstGeom prst="rect">
            <a:avLst/>
          </a:prstGeom>
          <a:noFill/>
          <a:ln w="19050">
            <a:solidFill>
              <a:srgbClr val="008000"/>
            </a:solidFill>
            <a:miter lim="800000"/>
            <a:headEnd/>
            <a:tailEnd/>
          </a:ln>
        </p:spPr>
        <p:txBody>
          <a:bodyPr>
            <a:spAutoFit/>
          </a:bodyPr>
          <a:lstStyle/>
          <a:p>
            <a:r>
              <a:rPr lang="en-US" sz="1400">
                <a:latin typeface="Calibri" pitchFamily="-111" charset="0"/>
              </a:rPr>
              <a:t>0.61</a:t>
            </a:r>
          </a:p>
        </p:txBody>
      </p:sp>
      <p:sp>
        <p:nvSpPr>
          <p:cNvPr id="10256" name="TextBox 18"/>
          <p:cNvSpPr txBox="1">
            <a:spLocks noChangeArrowheads="1"/>
          </p:cNvSpPr>
          <p:nvPr/>
        </p:nvSpPr>
        <p:spPr bwMode="auto">
          <a:xfrm>
            <a:off x="4914900" y="4437063"/>
            <a:ext cx="533400" cy="307975"/>
          </a:xfrm>
          <a:prstGeom prst="rect">
            <a:avLst/>
          </a:prstGeom>
          <a:noFill/>
          <a:ln w="19050">
            <a:solidFill>
              <a:srgbClr val="008000"/>
            </a:solidFill>
            <a:miter lim="800000"/>
            <a:headEnd/>
            <a:tailEnd/>
          </a:ln>
        </p:spPr>
        <p:txBody>
          <a:bodyPr>
            <a:spAutoFit/>
          </a:bodyPr>
          <a:lstStyle/>
          <a:p>
            <a:r>
              <a:rPr lang="en-US" sz="1400">
                <a:latin typeface="Calibri" pitchFamily="-111" charset="0"/>
              </a:rPr>
              <a:t>1.50</a:t>
            </a:r>
          </a:p>
        </p:txBody>
      </p:sp>
      <p:sp>
        <p:nvSpPr>
          <p:cNvPr id="10257" name="TextBox 19"/>
          <p:cNvSpPr txBox="1">
            <a:spLocks noChangeArrowheads="1"/>
          </p:cNvSpPr>
          <p:nvPr/>
        </p:nvSpPr>
        <p:spPr bwMode="auto">
          <a:xfrm>
            <a:off x="6362700" y="4437063"/>
            <a:ext cx="533400" cy="307975"/>
          </a:xfrm>
          <a:prstGeom prst="rect">
            <a:avLst/>
          </a:prstGeom>
          <a:noFill/>
          <a:ln w="19050">
            <a:solidFill>
              <a:srgbClr val="008000"/>
            </a:solidFill>
            <a:miter lim="800000"/>
            <a:headEnd/>
            <a:tailEnd/>
          </a:ln>
        </p:spPr>
        <p:txBody>
          <a:bodyPr>
            <a:spAutoFit/>
          </a:bodyPr>
          <a:lstStyle/>
          <a:p>
            <a:r>
              <a:rPr lang="en-US" sz="1400">
                <a:latin typeface="Calibri" pitchFamily="-111" charset="0"/>
              </a:rPr>
              <a:t>2.00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09575" y="439738"/>
            <a:ext cx="5970588" cy="422275"/>
          </a:xfrm>
        </p:spPr>
        <p:txBody>
          <a:bodyPr/>
          <a:lstStyle/>
          <a:p>
            <a:pPr eaLnBrk="1" hangingPunct="1"/>
            <a:r>
              <a:rPr lang="en-US" altLang="en-US" sz="2000" b="1" smtClean="0">
                <a:solidFill>
                  <a:schemeClr val="tx1"/>
                </a:solidFill>
                <a:latin typeface="Arial" charset="0"/>
                <a:cs typeface="Arial" charset="0"/>
              </a:rPr>
              <a:t>Fixed-Rate Mortgage Rates To Slowly Rise</a:t>
            </a:r>
          </a:p>
        </p:txBody>
      </p:sp>
      <p:sp>
        <p:nvSpPr>
          <p:cNvPr id="11267" name="Rectangle 2"/>
          <p:cNvSpPr>
            <a:spLocks noChangeArrowheads="1"/>
          </p:cNvSpPr>
          <p:nvPr/>
        </p:nvSpPr>
        <p:spPr bwMode="auto">
          <a:xfrm>
            <a:off x="0" y="1588"/>
            <a:ext cx="9144000" cy="647700"/>
          </a:xfrm>
          <a:prstGeom prst="rect">
            <a:avLst/>
          </a:prstGeom>
          <a:noFill/>
          <a:ln w="9525">
            <a:noFill/>
            <a:miter lim="800000"/>
            <a:headEnd/>
            <a:tailEnd/>
          </a:ln>
        </p:spPr>
        <p:txBody>
          <a:bodyPr lIns="91932" tIns="45967" rIns="91932" bIns="45967" anchor="ctr"/>
          <a:lstStyle/>
          <a:p>
            <a:endParaRPr lang="en-US" altLang="en-US" sz="3000" b="1" i="1">
              <a:solidFill>
                <a:srgbClr val="000000"/>
              </a:solidFill>
              <a:cs typeface="Arial" charset="0"/>
            </a:endParaRPr>
          </a:p>
        </p:txBody>
      </p:sp>
      <p:sp>
        <p:nvSpPr>
          <p:cNvPr id="12" name="Rectangle 3"/>
          <p:cNvSpPr>
            <a:spLocks noChangeArrowheads="1"/>
          </p:cNvSpPr>
          <p:nvPr/>
        </p:nvSpPr>
        <p:spPr bwMode="auto">
          <a:xfrm>
            <a:off x="133350" y="4665663"/>
            <a:ext cx="7493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20" tIns="45962" rIns="91920" bIns="45962" anchor="ctr"/>
          <a:lstStyle/>
          <a:p>
            <a:pPr>
              <a:tabLst>
                <a:tab pos="540506" algn="l"/>
              </a:tabLst>
              <a:defRPr/>
            </a:pPr>
            <a:r>
              <a:rPr lang="en-US" sz="900" i="1" dirty="0">
                <a:solidFill>
                  <a:schemeClr val="bg1">
                    <a:lumMod val="50000"/>
                  </a:schemeClr>
                </a:solidFill>
              </a:rPr>
              <a:t>Source: Freddie Mac Primary Mortgage Market Survey</a:t>
            </a:r>
            <a:r>
              <a:rPr lang="en-US" sz="900" i="1" baseline="30000" dirty="0">
                <a:solidFill>
                  <a:schemeClr val="bg1">
                    <a:lumMod val="50000"/>
                  </a:schemeClr>
                </a:solidFill>
              </a:rPr>
              <a:t>®</a:t>
            </a:r>
            <a:r>
              <a:rPr lang="en-US" sz="900" i="1" dirty="0">
                <a:solidFill>
                  <a:schemeClr val="bg1">
                    <a:lumMod val="50000"/>
                  </a:schemeClr>
                </a:solidFill>
              </a:rPr>
              <a:t>., U.S. Board of Governors of the Federal Reserve System (H.15) </a:t>
            </a:r>
          </a:p>
        </p:txBody>
      </p:sp>
      <p:graphicFrame>
        <p:nvGraphicFramePr>
          <p:cNvPr id="11269" name="Content Placeholder 3"/>
          <p:cNvGraphicFramePr>
            <a:graphicFrameLocks/>
          </p:cNvGraphicFramePr>
          <p:nvPr/>
        </p:nvGraphicFramePr>
        <p:xfrm>
          <a:off x="25400" y="706438"/>
          <a:ext cx="8940800" cy="4010025"/>
        </p:xfrm>
        <a:graphic>
          <a:graphicData uri="http://schemas.openxmlformats.org/presentationml/2006/ole">
            <mc:AlternateContent xmlns:mc="http://schemas.openxmlformats.org/markup-compatibility/2006">
              <mc:Choice xmlns:v="urn:schemas-microsoft-com:vml" Requires="v">
                <p:oleObj spid="_x0000_s11270" r:id="rId5" imgW="8943607" imgH="4011516" progId="Excel.Chart.8">
                  <p:embed/>
                </p:oleObj>
              </mc:Choice>
              <mc:Fallback>
                <p:oleObj r:id="rId5" imgW="8943607" imgH="4011516" progId="Excel.Chart.8">
                  <p:embed/>
                  <p:pic>
                    <p:nvPicPr>
                      <p:cNvPr id="0" name="Content Placeholder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706438"/>
                        <a:ext cx="894080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3"/>
          <p:cNvGraphicFramePr>
            <a:graphicFrameLocks noChangeAspect="1"/>
          </p:cNvGraphicFramePr>
          <p:nvPr/>
        </p:nvGraphicFramePr>
        <p:xfrm>
          <a:off x="307975" y="935038"/>
          <a:ext cx="8513763" cy="3702050"/>
        </p:xfrm>
        <a:graphic>
          <a:graphicData uri="http://schemas.openxmlformats.org/presentationml/2006/ole">
            <mc:AlternateContent xmlns:mc="http://schemas.openxmlformats.org/markup-compatibility/2006">
              <mc:Choice xmlns:v="urn:schemas-microsoft-com:vml" Requires="v">
                <p:oleObj spid="_x0000_s12291" r:id="rId4" imgW="8510754" imgH="3706689" progId="Excel.Chart.8">
                  <p:embed/>
                </p:oleObj>
              </mc:Choice>
              <mc:Fallback>
                <p:oleObj r:id="rId4" imgW="8510754" imgH="3706689"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935038"/>
                        <a:ext cx="8513763" cy="370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Text Box 10"/>
          <p:cNvSpPr txBox="1">
            <a:spLocks noChangeArrowheads="1"/>
          </p:cNvSpPr>
          <p:nvPr/>
        </p:nvSpPr>
        <p:spPr bwMode="auto">
          <a:xfrm>
            <a:off x="7416800" y="2162175"/>
            <a:ext cx="736600" cy="246063"/>
          </a:xfrm>
          <a:prstGeom prst="rect">
            <a:avLst/>
          </a:prstGeom>
          <a:noFill/>
          <a:ln w="9525">
            <a:noFill/>
            <a:miter lim="800000"/>
            <a:headEnd/>
            <a:tailEnd/>
          </a:ln>
        </p:spPr>
        <p:txBody>
          <a:bodyPr lIns="91307" tIns="45654" rIns="91307" bIns="45654">
            <a:spAutoFit/>
          </a:bodyPr>
          <a:lstStyle/>
          <a:p>
            <a:pPr eaLnBrk="1" hangingPunct="1"/>
            <a:r>
              <a:rPr lang="en-US" sz="1000" b="1">
                <a:cs typeface="Arial" charset="0"/>
              </a:rPr>
              <a:t>Forecast</a:t>
            </a:r>
          </a:p>
        </p:txBody>
      </p:sp>
      <p:sp>
        <p:nvSpPr>
          <p:cNvPr id="12292" name="Text Box 3"/>
          <p:cNvSpPr txBox="1">
            <a:spLocks noChangeArrowheads="1"/>
          </p:cNvSpPr>
          <p:nvPr/>
        </p:nvSpPr>
        <p:spPr bwMode="auto">
          <a:xfrm>
            <a:off x="196850" y="4679950"/>
            <a:ext cx="4884738" cy="246063"/>
          </a:xfrm>
          <a:prstGeom prst="rect">
            <a:avLst/>
          </a:prstGeom>
          <a:noFill/>
          <a:ln w="9525">
            <a:noFill/>
            <a:miter lim="800000"/>
            <a:headEnd/>
            <a:tailEnd/>
          </a:ln>
        </p:spPr>
        <p:txBody>
          <a:bodyPr wrap="none" lIns="91293" tIns="45647" rIns="91293" bIns="45647">
            <a:spAutoFit/>
          </a:bodyPr>
          <a:lstStyle/>
          <a:p>
            <a:pPr eaLnBrk="1" hangingPunct="1"/>
            <a:r>
              <a:rPr lang="en-US" sz="1000">
                <a:solidFill>
                  <a:srgbClr val="808080"/>
                </a:solidFill>
                <a:cs typeface="Arial" charset="0"/>
              </a:rPr>
              <a:t>Sources: US Census Bureau, National Association of Realtors®; “Peak” is 2005Q3.</a:t>
            </a:r>
          </a:p>
        </p:txBody>
      </p:sp>
      <p:sp>
        <p:nvSpPr>
          <p:cNvPr id="12293" name="Text Box 5"/>
          <p:cNvSpPr txBox="1">
            <a:spLocks noChangeArrowheads="1"/>
          </p:cNvSpPr>
          <p:nvPr/>
        </p:nvSpPr>
        <p:spPr bwMode="auto">
          <a:xfrm>
            <a:off x="1431925" y="4425950"/>
            <a:ext cx="184150" cy="260350"/>
          </a:xfrm>
          <a:prstGeom prst="rect">
            <a:avLst/>
          </a:prstGeom>
          <a:noFill/>
          <a:ln w="9525">
            <a:noFill/>
            <a:miter lim="800000"/>
            <a:headEnd/>
            <a:tailEnd/>
          </a:ln>
        </p:spPr>
        <p:txBody>
          <a:bodyPr wrap="none" lIns="91293" tIns="45647" rIns="91293" bIns="45647">
            <a:spAutoFit/>
          </a:bodyPr>
          <a:lstStyle/>
          <a:p>
            <a:pPr eaLnBrk="1" hangingPunct="1"/>
            <a:endParaRPr lang="en-US" sz="1100">
              <a:cs typeface="Arial" charset="0"/>
            </a:endParaRPr>
          </a:p>
        </p:txBody>
      </p:sp>
      <p:sp>
        <p:nvSpPr>
          <p:cNvPr id="12294" name="Line 9"/>
          <p:cNvSpPr>
            <a:spLocks noChangeShapeType="1"/>
          </p:cNvSpPr>
          <p:nvPr/>
        </p:nvSpPr>
        <p:spPr bwMode="auto">
          <a:xfrm>
            <a:off x="7546975" y="2343150"/>
            <a:ext cx="0" cy="1644650"/>
          </a:xfrm>
          <a:prstGeom prst="line">
            <a:avLst/>
          </a:prstGeom>
          <a:noFill/>
          <a:ln w="9525">
            <a:solidFill>
              <a:schemeClr val="tx1"/>
            </a:solidFill>
            <a:round/>
            <a:headEnd/>
            <a:tailEnd/>
          </a:ln>
        </p:spPr>
        <p:txBody>
          <a:bodyPr wrap="none" lIns="91307" tIns="45654" rIns="91307" bIns="45654" anchor="ctr"/>
          <a:lstStyle/>
          <a:p>
            <a:endParaRPr lang="en-US"/>
          </a:p>
        </p:txBody>
      </p:sp>
      <p:sp>
        <p:nvSpPr>
          <p:cNvPr id="12295" name="Rectangle 7"/>
          <p:cNvSpPr>
            <a:spLocks noChangeArrowheads="1"/>
          </p:cNvSpPr>
          <p:nvPr/>
        </p:nvSpPr>
        <p:spPr bwMode="auto">
          <a:xfrm>
            <a:off x="196850" y="485775"/>
            <a:ext cx="8737600" cy="481013"/>
          </a:xfrm>
          <a:prstGeom prst="rect">
            <a:avLst/>
          </a:prstGeom>
          <a:noFill/>
          <a:ln w="9525">
            <a:noFill/>
            <a:miter lim="800000"/>
            <a:headEnd/>
            <a:tailEnd/>
          </a:ln>
        </p:spPr>
        <p:txBody>
          <a:bodyPr lIns="91307" tIns="45654" rIns="91307" bIns="45654" anchor="ctr"/>
          <a:lstStyle/>
          <a:p>
            <a:r>
              <a:rPr lang="en-US" sz="2000" b="1"/>
              <a:t>Sales Forecast: 2015 Up 4% from 2014 (Most Annual Sales Since 2007)</a:t>
            </a:r>
          </a:p>
        </p:txBody>
      </p:sp>
      <p:sp>
        <p:nvSpPr>
          <p:cNvPr id="12296" name="Rectangle 19"/>
          <p:cNvSpPr>
            <a:spLocks noGrp="1" noChangeArrowheads="1"/>
          </p:cNvSpPr>
          <p:nvPr>
            <p:ph type="sldNum" sz="quarter" idx="12"/>
          </p:nvPr>
        </p:nvSpPr>
        <p:spPr bwMode="auto">
          <a:xfrm>
            <a:off x="6553200" y="4932363"/>
            <a:ext cx="2133600" cy="211137"/>
          </a:xfrm>
          <a:noFill/>
          <a:ln>
            <a:miter lim="800000"/>
            <a:headEnd/>
            <a:tailEnd/>
          </a:ln>
        </p:spPr>
        <p:txBody>
          <a:bodyPr/>
          <a:lstStyle/>
          <a:p>
            <a:pPr algn="l"/>
            <a:fld id="{E52E35FA-8F12-4BB7-9891-A0403DDBD045}" type="slidenum">
              <a:rPr lang="en-US" smtClean="0"/>
              <a:pPr algn="l"/>
              <a:t>9</a:t>
            </a:fld>
            <a:endParaRPr 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833</TotalTime>
  <Words>1858</Words>
  <Application>Microsoft Office PowerPoint</Application>
  <PresentationFormat>On-screen Show (16:9)</PresentationFormat>
  <Paragraphs>391</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Microsoft Excel Chart</vt:lpstr>
      <vt:lpstr>The 2015 Housing &amp; Economic Outlook</vt:lpstr>
      <vt:lpstr>2015 Housing &amp; Economic Outlook</vt:lpstr>
      <vt:lpstr>Learning Outcomes</vt:lpstr>
      <vt:lpstr>PowerPoint Presentation</vt:lpstr>
      <vt:lpstr>PowerPoint Presentation</vt:lpstr>
      <vt:lpstr>PowerPoint Presentation</vt:lpstr>
      <vt:lpstr>Federal Funds Target Expected to Rise</vt:lpstr>
      <vt:lpstr>Fixed-Rate Mortgage Rates To Slowly Rise</vt:lpstr>
      <vt:lpstr>PowerPoint Presentation</vt:lpstr>
      <vt:lpstr>PowerPoint Presentation</vt:lpstr>
      <vt:lpstr>PowerPoint Presentation</vt:lpstr>
      <vt:lpstr>REO and Short Sales Dropped over the Past Year</vt:lpstr>
      <vt:lpstr>PowerPoint Presentation</vt:lpstr>
      <vt:lpstr>PowerPoint Presentation</vt:lpstr>
      <vt:lpstr>House Price Performance By State, Sept. 2013 to Sept. 2014</vt:lpstr>
      <vt:lpstr>House Price Performance By State, June 2006 to Sept. 2014</vt:lpstr>
      <vt:lpstr>PowerPoint Presentation</vt:lpstr>
      <vt:lpstr>Student Loan Debt Has Become More Prevalent Across All Age Groups</vt:lpstr>
      <vt:lpstr>Households with Substantial Student Loan Debt Today Have Less Education, Making Repayment More Difficult</vt:lpstr>
      <vt:lpstr>Millennials Without Student Debt Have Higher Credit Scores</vt:lpstr>
      <vt:lpstr>PowerPoint Presentation</vt:lpstr>
      <vt:lpstr>PowerPoint Presentation</vt:lpstr>
      <vt:lpstr>Multifamily Mortgage Originations Projected Up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Dude</dc:creator>
  <cp:lastModifiedBy>freeman</cp:lastModifiedBy>
  <cp:revision>39</cp:revision>
  <dcterms:created xsi:type="dcterms:W3CDTF">2014-11-26T18:46:10Z</dcterms:created>
  <dcterms:modified xsi:type="dcterms:W3CDTF">2015-01-20T14:50:22Z</dcterms:modified>
</cp:coreProperties>
</file>